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70" r:id="rId15"/>
    <p:sldId id="271" r:id="rId16"/>
    <p:sldId id="269" r:id="rId17"/>
    <p:sldId id="272" r:id="rId18"/>
    <p:sldId id="273" r:id="rId19"/>
    <p:sldId id="274" r:id="rId20"/>
    <p:sldId id="275" r:id="rId21"/>
    <p:sldId id="276" r:id="rId22"/>
    <p:sldId id="277" r:id="rId23"/>
    <p:sldId id="279" r:id="rId24"/>
    <p:sldId id="283" r:id="rId25"/>
    <p:sldId id="282" r:id="rId26"/>
    <p:sldId id="281" r:id="rId27"/>
    <p:sldId id="280" r:id="rId28"/>
    <p:sldId id="284" r:id="rId29"/>
    <p:sldId id="27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278F1C7-420E-4FB5-A5D3-800824B5D765}" type="datetimeFigureOut">
              <a:rPr lang="en-US" smtClean="0"/>
              <a:pPr/>
              <a:t>5/29/2023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F6C1B2C-0596-41F5-8291-4870287DC77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78F1C7-420E-4FB5-A5D3-800824B5D765}"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78F1C7-420E-4FB5-A5D3-800824B5D765}"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78F1C7-420E-4FB5-A5D3-800824B5D765}"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278F1C7-420E-4FB5-A5D3-800824B5D765}"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C1B2C-0596-41F5-8291-4870287DC77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278F1C7-420E-4FB5-A5D3-800824B5D765}"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278F1C7-420E-4FB5-A5D3-800824B5D765}" type="datetimeFigureOut">
              <a:rPr lang="en-US" smtClean="0"/>
              <a:pPr/>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B278F1C7-420E-4FB5-A5D3-800824B5D765}" type="datetimeFigureOut">
              <a:rPr lang="en-US" smtClean="0"/>
              <a:pPr/>
              <a:t>5/29/2023</a:t>
            </a:fld>
            <a:endParaRPr lang="en-US"/>
          </a:p>
        </p:txBody>
      </p:sp>
      <p:sp>
        <p:nvSpPr>
          <p:cNvPr id="8" name="Slide Number Placeholder 7"/>
          <p:cNvSpPr>
            <a:spLocks noGrp="1"/>
          </p:cNvSpPr>
          <p:nvPr>
            <p:ph type="sldNum" sz="quarter" idx="11"/>
          </p:nvPr>
        </p:nvSpPr>
        <p:spPr/>
        <p:txBody>
          <a:bodyPr/>
          <a:lstStyle/>
          <a:p>
            <a:fld id="{4F6C1B2C-0596-41F5-8291-4870287DC772}"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8F1C7-420E-4FB5-A5D3-800824B5D765}" type="datetimeFigureOut">
              <a:rPr lang="en-US" smtClean="0"/>
              <a:pPr/>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278F1C7-420E-4FB5-A5D3-800824B5D765}"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4F6C1B2C-0596-41F5-8291-4870287DC7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278F1C7-420E-4FB5-A5D3-800824B5D765}"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C1B2C-0596-41F5-8291-4870287DC7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B278F1C7-420E-4FB5-A5D3-800824B5D765}" type="datetimeFigureOut">
              <a:rPr lang="en-US" smtClean="0"/>
              <a:pPr/>
              <a:t>5/29/2023</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F6C1B2C-0596-41F5-8291-4870287DC77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21715"/>
            <a:ext cx="9143999" cy="6901429"/>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467600" cy="1143000"/>
          </a:xfrm>
        </p:spPr>
        <p:txBody>
          <a:bodyPr/>
          <a:lstStyle/>
          <a:p>
            <a:pPr algn="ctr"/>
            <a:r>
              <a:rPr lang="en-US" dirty="0">
                <a:solidFill>
                  <a:srgbClr val="FFFF00"/>
                </a:solidFill>
              </a:rPr>
              <a:t>SOFTWARE &amp; TOOLS USED</a:t>
            </a:r>
          </a:p>
        </p:txBody>
      </p:sp>
      <p:sp>
        <p:nvSpPr>
          <p:cNvPr id="3" name="Content Placeholder 2"/>
          <p:cNvSpPr>
            <a:spLocks noGrp="1"/>
          </p:cNvSpPr>
          <p:nvPr>
            <p:ph idx="1"/>
          </p:nvPr>
        </p:nvSpPr>
        <p:spPr>
          <a:xfrm>
            <a:off x="457200" y="1600200"/>
            <a:ext cx="8229600" cy="4525963"/>
          </a:xfrm>
        </p:spPr>
        <p:txBody>
          <a:bodyPr>
            <a:normAutofit/>
          </a:bodyPr>
          <a:lstStyle/>
          <a:p>
            <a:pPr>
              <a:buNone/>
            </a:pPr>
            <a:r>
              <a:rPr lang="en-US" sz="2000" dirty="0"/>
              <a:t>     We are using MATLAB latest version i.e.  Matlab_R2022b_win64 for this.</a:t>
            </a:r>
          </a:p>
          <a:p>
            <a:pPr>
              <a:buClr>
                <a:srgbClr val="FFFF00"/>
              </a:buClr>
              <a:buFont typeface="Wingdings" pitchFamily="2" charset="2"/>
              <a:buChar char="q"/>
            </a:pPr>
            <a:r>
              <a:rPr lang="en-US" sz="2000" dirty="0"/>
              <a:t>Toolboxes </a:t>
            </a:r>
          </a:p>
          <a:p>
            <a:pPr lvl="1">
              <a:buFont typeface="Arial" pitchFamily="34" charset="0"/>
              <a:buChar char="•"/>
            </a:pPr>
            <a:r>
              <a:rPr lang="en-US" sz="2000" dirty="0"/>
              <a:t>‘Machine Learning ’ Toolbox</a:t>
            </a:r>
          </a:p>
          <a:p>
            <a:pPr lvl="1">
              <a:buFont typeface="Arial" pitchFamily="34" charset="0"/>
              <a:buChar char="•"/>
            </a:pPr>
            <a:r>
              <a:rPr lang="en-US" sz="2000" dirty="0"/>
              <a:t>‘Image Processing’ Toolbox</a:t>
            </a:r>
          </a:p>
          <a:p>
            <a:pPr lvl="1">
              <a:buFont typeface="Arial" pitchFamily="34" charset="0"/>
              <a:buChar char="•"/>
            </a:pPr>
            <a:r>
              <a:rPr lang="en-US" sz="2000" dirty="0"/>
              <a:t>‘Image Acquisition Toolbox</a:t>
            </a:r>
          </a:p>
          <a:p>
            <a:pPr lvl="1">
              <a:buFont typeface="Arial" pitchFamily="34" charset="0"/>
              <a:buChar char="•"/>
            </a:pPr>
            <a:r>
              <a:rPr lang="en-US" sz="2000" dirty="0"/>
              <a:t>‘Deep Learning’ Toolbox</a:t>
            </a:r>
          </a:p>
          <a:p>
            <a:pPr lvl="1">
              <a:buNone/>
            </a:pPr>
            <a:endParaRPr lang="en-US" sz="2000" dirty="0"/>
          </a:p>
          <a:p>
            <a:pPr lvl="1">
              <a:buNone/>
            </a:pPr>
            <a:r>
              <a:rPr lang="en-US" sz="2000" dirty="0"/>
              <a:t>    The listed above are the major toolboxes of </a:t>
            </a:r>
            <a:r>
              <a:rPr lang="en-US" sz="2000" dirty="0" err="1"/>
              <a:t>Matlab</a:t>
            </a:r>
            <a:r>
              <a:rPr lang="en-US" sz="2000" dirty="0"/>
              <a:t> used   for recognizing the emotion expressed in human faces.</a:t>
            </a:r>
          </a:p>
          <a:p>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pPr algn="ctr"/>
            <a:r>
              <a:rPr lang="en-US" dirty="0">
                <a:solidFill>
                  <a:srgbClr val="FFFF00"/>
                </a:solidFill>
              </a:rPr>
              <a:t>Steps For Face Emotion Recognition Using MATLAB Software</a:t>
            </a:r>
            <a:br>
              <a:rPr lang="en-US" dirty="0">
                <a:solidFill>
                  <a:srgbClr val="FFFF00"/>
                </a:solidFill>
              </a:rPr>
            </a:br>
            <a:endParaRPr lang="en-US" dirty="0">
              <a:solidFill>
                <a:srgbClr val="FFFF00"/>
              </a:solidFill>
            </a:endParaRPr>
          </a:p>
        </p:txBody>
      </p:sp>
      <p:sp>
        <p:nvSpPr>
          <p:cNvPr id="5" name="Content Placeholder 4"/>
          <p:cNvSpPr>
            <a:spLocks noGrp="1"/>
          </p:cNvSpPr>
          <p:nvPr>
            <p:ph idx="1"/>
          </p:nvPr>
        </p:nvSpPr>
        <p:spPr>
          <a:xfrm>
            <a:off x="304800" y="1219200"/>
            <a:ext cx="9144000" cy="4906963"/>
          </a:xfrm>
        </p:spPr>
        <p:txBody>
          <a:bodyPr>
            <a:noAutofit/>
          </a:bodyPr>
          <a:lstStyle/>
          <a:p>
            <a:pPr>
              <a:buNone/>
            </a:pPr>
            <a:r>
              <a:rPr lang="en-US" sz="1900" b="1" dirty="0"/>
              <a:t>Step 1: Image selection</a:t>
            </a:r>
            <a:endParaRPr lang="en-US" sz="1900" dirty="0"/>
          </a:p>
          <a:p>
            <a:pPr lvl="1">
              <a:buNone/>
            </a:pPr>
            <a:r>
              <a:rPr lang="en-US" sz="1900" dirty="0"/>
              <a:t>Reads the given image input</a:t>
            </a:r>
          </a:p>
          <a:p>
            <a:pPr>
              <a:buNone/>
            </a:pPr>
            <a:r>
              <a:rPr lang="en-US" sz="1900" b="1" dirty="0"/>
              <a:t>Step 2: Adding selected images into the database </a:t>
            </a:r>
            <a:endParaRPr lang="en-US" sz="1900" dirty="0"/>
          </a:p>
          <a:p>
            <a:pPr lvl="1">
              <a:buNone/>
            </a:pPr>
            <a:r>
              <a:rPr lang="en-US" sz="1900" dirty="0"/>
              <a:t>Stores the selected images in the database &amp; trains them</a:t>
            </a:r>
          </a:p>
          <a:p>
            <a:pPr>
              <a:buNone/>
            </a:pPr>
            <a:r>
              <a:rPr lang="en-US" sz="1900" b="1" dirty="0"/>
              <a:t>Step 3: Face express recognition</a:t>
            </a:r>
            <a:endParaRPr lang="en-US" sz="1900" dirty="0"/>
          </a:p>
          <a:p>
            <a:pPr lvl="1">
              <a:buNone/>
            </a:pPr>
            <a:r>
              <a:rPr lang="en-US" sz="1900" dirty="0"/>
              <a:t>The selected image is processed to recognize the expression</a:t>
            </a:r>
          </a:p>
          <a:p>
            <a:pPr>
              <a:buNone/>
            </a:pPr>
            <a:r>
              <a:rPr lang="en-US" sz="1900" b="1" dirty="0"/>
              <a:t>Step 4: Database information</a:t>
            </a:r>
            <a:endParaRPr lang="en-US" sz="1900" dirty="0"/>
          </a:p>
          <a:p>
            <a:pPr lvl="1">
              <a:buNone/>
            </a:pPr>
            <a:r>
              <a:rPr lang="en-US" sz="1900" dirty="0"/>
              <a:t>Illuminates the complete details of the database</a:t>
            </a:r>
          </a:p>
          <a:p>
            <a:pPr>
              <a:buNone/>
            </a:pPr>
            <a:r>
              <a:rPr lang="en-US" sz="1900" b="1" dirty="0"/>
              <a:t>Step 5: Removal of database</a:t>
            </a:r>
            <a:endParaRPr lang="en-US" sz="1900" dirty="0"/>
          </a:p>
          <a:p>
            <a:pPr lvl="1">
              <a:buNone/>
            </a:pPr>
            <a:r>
              <a:rPr lang="en-US" sz="1900" dirty="0"/>
              <a:t>Terminates the prevailing database from the directory</a:t>
            </a:r>
          </a:p>
          <a:p>
            <a:pPr>
              <a:buNone/>
            </a:pPr>
            <a:r>
              <a:rPr lang="en-US" sz="1900" b="1" dirty="0"/>
              <a:t>Step 6: Program information</a:t>
            </a:r>
            <a:endParaRPr lang="en-US" sz="1900" dirty="0"/>
          </a:p>
          <a:p>
            <a:pPr lvl="1">
              <a:buNone/>
            </a:pPr>
            <a:r>
              <a:rPr lang="en-US" sz="1900" dirty="0"/>
              <a:t>Showcases the information regarding software</a:t>
            </a:r>
          </a:p>
          <a:p>
            <a:pPr>
              <a:buNone/>
            </a:pPr>
            <a:r>
              <a:rPr lang="en-US" sz="1900" b="1" dirty="0"/>
              <a:t>Step 7: Source code of the process</a:t>
            </a:r>
            <a:endParaRPr lang="en-US" sz="1900" dirty="0"/>
          </a:p>
          <a:p>
            <a:pPr lvl="1">
              <a:buNone/>
            </a:pPr>
            <a:r>
              <a:rPr lang="en-US" sz="1900" dirty="0"/>
              <a:t>Emphasizes the source code be used</a:t>
            </a:r>
          </a:p>
          <a:p>
            <a:pPr>
              <a:buNone/>
            </a:pPr>
            <a:r>
              <a:rPr lang="en-US" sz="1900" b="1" dirty="0"/>
              <a:t>Step 8: Exit</a:t>
            </a:r>
            <a:endParaRPr lang="en-US" sz="1900" dirty="0"/>
          </a:p>
          <a:p>
            <a:pPr lvl="1">
              <a:buNone/>
            </a:pPr>
            <a:r>
              <a:rPr lang="en-US" sz="1900" dirty="0"/>
              <a:t>Exiting from program (quit)</a:t>
            </a:r>
          </a:p>
          <a:p>
            <a:pPr>
              <a:buNone/>
            </a:pP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838200"/>
          </a:xfrm>
        </p:spPr>
        <p:txBody>
          <a:bodyPr/>
          <a:lstStyle/>
          <a:p>
            <a:pPr algn="ctr"/>
            <a:r>
              <a:rPr lang="en-US" dirty="0">
                <a:solidFill>
                  <a:srgbClr val="FFFF00"/>
                </a:solidFill>
              </a:rPr>
              <a:t>How to read an image </a:t>
            </a:r>
          </a:p>
        </p:txBody>
      </p:sp>
      <p:pic>
        <p:nvPicPr>
          <p:cNvPr id="1026" name="Picture 2"/>
          <p:cNvPicPr>
            <a:picLocks noGrp="1" noChangeAspect="1" noChangeArrowheads="1"/>
          </p:cNvPicPr>
          <p:nvPr>
            <p:ph idx="1"/>
          </p:nvPr>
        </p:nvPicPr>
        <p:blipFill>
          <a:blip r:embed="rId2"/>
          <a:srcRect/>
          <a:stretch>
            <a:fillRect/>
          </a:stretch>
        </p:blipFill>
        <p:spPr bwMode="auto">
          <a:xfrm>
            <a:off x="152400" y="1295400"/>
            <a:ext cx="8839200" cy="5257800"/>
          </a:xfrm>
          <a:prstGeom prst="rect">
            <a:avLst/>
          </a:prstGeom>
          <a:noFill/>
          <a:ln w="9525">
            <a:noFill/>
            <a:miter lim="800000"/>
            <a:headEnd/>
            <a:tailEnd/>
          </a:ln>
          <a:effectLst/>
        </p:spPr>
      </p:pic>
      <p:sp>
        <p:nvSpPr>
          <p:cNvPr id="7" name="TextBox 6"/>
          <p:cNvSpPr txBox="1"/>
          <p:nvPr/>
        </p:nvSpPr>
        <p:spPr>
          <a:xfrm>
            <a:off x="228600" y="877669"/>
            <a:ext cx="8534400" cy="646331"/>
          </a:xfrm>
          <a:prstGeom prst="rect">
            <a:avLst/>
          </a:prstGeom>
          <a:noFill/>
        </p:spPr>
        <p:txBody>
          <a:bodyPr wrap="square" rtlCol="0">
            <a:spAutoFit/>
          </a:bodyPr>
          <a:lstStyle/>
          <a:p>
            <a:pPr lvl="0"/>
            <a:r>
              <a:rPr kumimoji="0" lang="en-US" b="1" i="0" u="none" strike="noStrike" cap="none" normalizeH="0" baseline="0" dirty="0">
                <a:ln>
                  <a:noFill/>
                </a:ln>
                <a:effectLst/>
                <a:latin typeface="Menlo"/>
                <a:cs typeface="Arial" pitchFamily="34" charset="0"/>
              </a:rPr>
              <a:t>COMMAND</a:t>
            </a:r>
            <a:r>
              <a:rPr kumimoji="0" lang="en-US" b="0" i="0" u="none" strike="noStrike" cap="none" normalizeH="0" baseline="0" dirty="0">
                <a:ln>
                  <a:noFill/>
                </a:ln>
                <a:effectLst/>
                <a:latin typeface="Menlo"/>
                <a:cs typeface="Arial" pitchFamily="34" charset="0"/>
              </a:rPr>
              <a:t> : </a:t>
            </a:r>
            <a:r>
              <a:rPr kumimoji="0" lang="en-US" b="0" i="0" u="none" strike="noStrike" cap="none" normalizeH="0" baseline="0" dirty="0" err="1">
                <a:ln>
                  <a:noFill/>
                </a:ln>
                <a:effectLst/>
                <a:latin typeface="Menlo"/>
                <a:cs typeface="Arial" pitchFamily="34" charset="0"/>
              </a:rPr>
              <a:t>rgbImage</a:t>
            </a:r>
            <a:r>
              <a:rPr kumimoji="0" lang="en-US" b="0" i="0" u="none" strike="noStrike" cap="none" normalizeH="0" baseline="0" dirty="0">
                <a:ln>
                  <a:noFill/>
                </a:ln>
                <a:effectLst/>
                <a:latin typeface="Menlo"/>
                <a:cs typeface="Arial" pitchFamily="34" charset="0"/>
              </a:rPr>
              <a:t> = </a:t>
            </a:r>
            <a:r>
              <a:rPr kumimoji="0" lang="en-US" b="0" i="0" u="none" strike="noStrike" cap="none" normalizeH="0" baseline="0" dirty="0" err="1">
                <a:ln>
                  <a:noFill/>
                </a:ln>
                <a:effectLst/>
                <a:latin typeface="Menlo"/>
                <a:cs typeface="Arial" pitchFamily="34" charset="0"/>
              </a:rPr>
              <a:t>imread</a:t>
            </a:r>
            <a:r>
              <a:rPr kumimoji="0" lang="en-US" b="0" i="0" u="none" strike="noStrike" cap="none" normalizeH="0" baseline="0" dirty="0">
                <a:ln>
                  <a:noFill/>
                </a:ln>
                <a:effectLst/>
                <a:latin typeface="Menlo"/>
                <a:cs typeface="Arial" pitchFamily="34" charset="0"/>
              </a:rPr>
              <a:t>(“filename.fmt");</a:t>
            </a:r>
            <a:r>
              <a:rPr kumimoji="0" lang="en-US" b="0" i="0" u="none" strike="noStrike" cap="none" normalizeH="0" baseline="0" dirty="0">
                <a:ln>
                  <a:noFill/>
                </a:ln>
                <a:effectLst/>
                <a:latin typeface="Arial" pitchFamily="34" charset="0"/>
                <a:cs typeface="Arial" pitchFamily="34" charset="0"/>
              </a:rPr>
              <a:t> </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67600" cy="914400"/>
          </a:xfrm>
        </p:spPr>
        <p:txBody>
          <a:bodyPr>
            <a:normAutofit/>
          </a:bodyPr>
          <a:lstStyle/>
          <a:p>
            <a:pPr algn="ctr"/>
            <a:r>
              <a:rPr lang="en-US" dirty="0">
                <a:solidFill>
                  <a:srgbClr val="FFFF00"/>
                </a:solidFill>
              </a:rPr>
              <a:t>How to display an image </a:t>
            </a:r>
          </a:p>
        </p:txBody>
      </p:sp>
      <p:pic>
        <p:nvPicPr>
          <p:cNvPr id="26626" name="Picture 2"/>
          <p:cNvPicPr>
            <a:picLocks noGrp="1" noChangeAspect="1" noChangeArrowheads="1"/>
          </p:cNvPicPr>
          <p:nvPr>
            <p:ph idx="1"/>
          </p:nvPr>
        </p:nvPicPr>
        <p:blipFill>
          <a:blip r:embed="rId2"/>
          <a:srcRect/>
          <a:stretch>
            <a:fillRect/>
          </a:stretch>
        </p:blipFill>
        <p:spPr bwMode="auto">
          <a:xfrm>
            <a:off x="381000" y="1524000"/>
            <a:ext cx="8462615" cy="4894185"/>
          </a:xfrm>
          <a:prstGeom prst="rect">
            <a:avLst/>
          </a:prstGeom>
          <a:noFill/>
          <a:ln w="9525">
            <a:noFill/>
            <a:miter lim="800000"/>
            <a:headEnd/>
            <a:tailEnd/>
          </a:ln>
          <a:effectLst/>
        </p:spPr>
      </p:pic>
      <p:sp>
        <p:nvSpPr>
          <p:cNvPr id="5" name="TextBox 4"/>
          <p:cNvSpPr txBox="1"/>
          <p:nvPr/>
        </p:nvSpPr>
        <p:spPr>
          <a:xfrm>
            <a:off x="304800" y="990600"/>
            <a:ext cx="6781800" cy="369332"/>
          </a:xfrm>
          <a:prstGeom prst="rect">
            <a:avLst/>
          </a:prstGeom>
          <a:noFill/>
        </p:spPr>
        <p:txBody>
          <a:bodyPr wrap="square" rtlCol="0">
            <a:spAutoFit/>
          </a:bodyPr>
          <a:lstStyle/>
          <a:p>
            <a:r>
              <a:rPr lang="en-US" b="1" dirty="0">
                <a:latin typeface="Menlo"/>
              </a:rPr>
              <a:t>COMMAND: </a:t>
            </a:r>
            <a:r>
              <a:rPr lang="en-US" dirty="0" err="1">
                <a:latin typeface="Menlo"/>
              </a:rPr>
              <a:t>imshow</a:t>
            </a:r>
            <a:r>
              <a:rPr lang="en-US" dirty="0">
                <a:latin typeface="Menlo"/>
              </a:rPr>
              <a:t>(</a:t>
            </a:r>
            <a:r>
              <a:rPr lang="en-US" dirty="0" err="1">
                <a:latin typeface="Menlo"/>
              </a:rPr>
              <a:t>rgbimage</a:t>
            </a:r>
            <a:r>
              <a:rPr lang="en-US" dirty="0">
                <a:latin typeface="Menlo"/>
              </a:rPr>
              <a:t>);</a:t>
            </a:r>
            <a:endParaRPr lang="en-US" b="1" dirty="0">
              <a:latin typeface="Menl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srcRect/>
          <a:stretch>
            <a:fillRect/>
          </a:stretch>
        </p:blipFill>
        <p:spPr bwMode="auto">
          <a:xfrm>
            <a:off x="228600" y="2286000"/>
            <a:ext cx="8686800" cy="4343400"/>
          </a:xfrm>
          <a:prstGeom prst="rect">
            <a:avLst/>
          </a:prstGeom>
          <a:noFill/>
          <a:ln w="9525">
            <a:noFill/>
            <a:miter lim="800000"/>
            <a:headEnd/>
            <a:tailEnd/>
          </a:ln>
          <a:effectLst/>
        </p:spPr>
      </p:pic>
      <p:sp>
        <p:nvSpPr>
          <p:cNvPr id="6" name="TextBox 5"/>
          <p:cNvSpPr txBox="1"/>
          <p:nvPr/>
        </p:nvSpPr>
        <p:spPr>
          <a:xfrm>
            <a:off x="533400" y="-60305"/>
            <a:ext cx="8001000" cy="1508105"/>
          </a:xfrm>
          <a:prstGeom prst="rect">
            <a:avLst/>
          </a:prstGeom>
          <a:noFill/>
        </p:spPr>
        <p:txBody>
          <a:bodyPr wrap="square" rtlCol="0">
            <a:spAutoFit/>
          </a:bodyPr>
          <a:lstStyle/>
          <a:p>
            <a:pPr algn="ctr"/>
            <a:r>
              <a:rPr lang="en-US" sz="4600" b="1" dirty="0">
                <a:solidFill>
                  <a:srgbClr val="FFFF00"/>
                </a:solidFill>
                <a:latin typeface="+mj-lt"/>
              </a:rPr>
              <a:t>How to convert image to gray image </a:t>
            </a:r>
          </a:p>
        </p:txBody>
      </p:sp>
      <p:sp>
        <p:nvSpPr>
          <p:cNvPr id="7" name="TextBox 6"/>
          <p:cNvSpPr txBox="1"/>
          <p:nvPr/>
        </p:nvSpPr>
        <p:spPr>
          <a:xfrm>
            <a:off x="152400" y="1371600"/>
            <a:ext cx="5181600" cy="646331"/>
          </a:xfrm>
          <a:prstGeom prst="rect">
            <a:avLst/>
          </a:prstGeom>
          <a:noFill/>
        </p:spPr>
        <p:txBody>
          <a:bodyPr wrap="square" rtlCol="0">
            <a:spAutoFit/>
          </a:bodyPr>
          <a:lstStyle/>
          <a:p>
            <a:r>
              <a:rPr lang="en-US" b="1" dirty="0">
                <a:latin typeface="Menlo"/>
              </a:rPr>
              <a:t>COMMAND:  </a:t>
            </a:r>
            <a:r>
              <a:rPr lang="en-US" dirty="0" err="1">
                <a:latin typeface="Menlo"/>
              </a:rPr>
              <a:t>grayimage</a:t>
            </a:r>
            <a:r>
              <a:rPr lang="en-US" dirty="0">
                <a:latin typeface="Menlo"/>
              </a:rPr>
              <a:t> = rgb2gray(</a:t>
            </a:r>
            <a:r>
              <a:rPr lang="en-US" dirty="0" err="1">
                <a:latin typeface="Menlo"/>
              </a:rPr>
              <a:t>rgbimage</a:t>
            </a:r>
            <a:r>
              <a:rPr lang="en-US" dirty="0">
                <a:latin typeface="Menlo"/>
              </a:rPr>
              <a:t>);</a:t>
            </a:r>
          </a:p>
          <a:p>
            <a:r>
              <a:rPr lang="en-US" b="1" dirty="0">
                <a:latin typeface="Menlo"/>
              </a:rPr>
              <a:t>                       </a:t>
            </a:r>
            <a:r>
              <a:rPr lang="en-US" dirty="0" err="1">
                <a:latin typeface="Menlo"/>
              </a:rPr>
              <a:t>imshow</a:t>
            </a:r>
            <a:r>
              <a:rPr lang="en-US" dirty="0">
                <a:latin typeface="Menlo"/>
              </a:rPr>
              <a:t>(</a:t>
            </a:r>
            <a:r>
              <a:rPr lang="en-US" dirty="0" err="1">
                <a:latin typeface="Menlo"/>
              </a:rPr>
              <a:t>grayimage</a:t>
            </a:r>
            <a:r>
              <a:rPr lang="en-US" dirty="0">
                <a:latin typeface="Menlo"/>
              </a:rPr>
              <a:t>)</a:t>
            </a:r>
            <a:endParaRPr lang="en-US" b="1" dirty="0">
              <a:latin typeface="Menl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rgbClr val="FFFF00"/>
                </a:solidFill>
              </a:rPr>
              <a:t>results....</a:t>
            </a:r>
          </a:p>
        </p:txBody>
      </p:sp>
      <p:pic>
        <p:nvPicPr>
          <p:cNvPr id="4" name="Content Placeholder 3"/>
          <p:cNvPicPr>
            <a:picLocks noGrp="1" noChangeAspect="1" noChangeArrowheads="1"/>
          </p:cNvPicPr>
          <p:nvPr>
            <p:ph idx="1"/>
          </p:nvPr>
        </p:nvPicPr>
        <p:blipFill>
          <a:blip r:embed="rId2"/>
          <a:srcRect/>
          <a:stretch>
            <a:fillRect/>
          </a:stretch>
        </p:blipFill>
        <p:spPr bwMode="auto">
          <a:xfrm>
            <a:off x="304800" y="1447800"/>
            <a:ext cx="8534400" cy="5046521"/>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91600" cy="1143000"/>
          </a:xfrm>
        </p:spPr>
        <p:txBody>
          <a:bodyPr>
            <a:normAutofit fontScale="90000"/>
          </a:bodyPr>
          <a:lstStyle/>
          <a:p>
            <a:r>
              <a:rPr lang="en-US" dirty="0">
                <a:solidFill>
                  <a:srgbClr val="FFFF00"/>
                </a:solidFill>
              </a:rPr>
              <a:t>CODE FOR TAKING PICS FROM WEBCAM</a:t>
            </a:r>
          </a:p>
        </p:txBody>
      </p:sp>
      <p:pic>
        <p:nvPicPr>
          <p:cNvPr id="25602" name="Picture 2"/>
          <p:cNvPicPr>
            <a:picLocks noGrp="1" noChangeAspect="1" noChangeArrowheads="1"/>
          </p:cNvPicPr>
          <p:nvPr>
            <p:ph idx="1"/>
          </p:nvPr>
        </p:nvPicPr>
        <p:blipFill>
          <a:blip r:embed="rId2"/>
          <a:srcRect/>
          <a:stretch>
            <a:fillRect/>
          </a:stretch>
        </p:blipFill>
        <p:spPr bwMode="auto">
          <a:xfrm>
            <a:off x="228600" y="1219200"/>
            <a:ext cx="8610600" cy="52578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19400"/>
            <a:ext cx="7467600" cy="1143000"/>
          </a:xfrm>
        </p:spPr>
        <p:txBody>
          <a:bodyPr>
            <a:noAutofit/>
          </a:bodyPr>
          <a:lstStyle/>
          <a:p>
            <a:pPr algn="ctr"/>
            <a:r>
              <a:rPr lang="en-US" sz="8800" b="1" dirty="0">
                <a:solidFill>
                  <a:srgbClr val="FFFF00"/>
                </a:solidFill>
              </a:rPr>
              <a:t>LITERATURE REVIEW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ctr"/>
            <a:r>
              <a:rPr lang="en-US" sz="2800" b="1" u="sng" dirty="0">
                <a:solidFill>
                  <a:srgbClr val="FFFF00"/>
                </a:solidFill>
              </a:rPr>
              <a:t>A MATLAB based Face Recognition System using Image Processing and Neural Networks</a:t>
            </a:r>
          </a:p>
        </p:txBody>
      </p:sp>
      <p:sp>
        <p:nvSpPr>
          <p:cNvPr id="3" name="Content Placeholder 2"/>
          <p:cNvSpPr>
            <a:spLocks noGrp="1"/>
          </p:cNvSpPr>
          <p:nvPr>
            <p:ph idx="1"/>
          </p:nvPr>
        </p:nvSpPr>
        <p:spPr>
          <a:xfrm>
            <a:off x="0" y="1219200"/>
            <a:ext cx="9144000" cy="5638800"/>
          </a:xfrm>
        </p:spPr>
        <p:txBody>
          <a:bodyPr>
            <a:normAutofit lnSpcReduction="10000"/>
          </a:bodyPr>
          <a:lstStyle/>
          <a:p>
            <a:pPr>
              <a:buNone/>
            </a:pPr>
            <a:r>
              <a:rPr lang="en-IN" sz="2300" dirty="0"/>
              <a:t>     This paper has presented a novel face recognition technique that uses features derived from DCT coefficients, along with a SOM-based classifier. The system was evaluated in MATLAB using an image database of 25 face images, containing five subjects and each subject having 5 images with different facial expressions. After training for approximately 850 epochs the system achieved a recognition rate of 81.36% for 10 consecutive trials. A reduced feature space, described for experiment 2 above, dramatically reduces the computational requirements of the method as compared with standard DCT feature extraction methods. This makes our system well suited for low-cost, real-time hardware implementation. Commercial implementations of this technique do not currently exist. However, it is conceivable that a practical SOM-based face recognition system may be possible in the future.</a:t>
            </a:r>
          </a:p>
          <a:p>
            <a:pPr algn="r">
              <a:buNone/>
            </a:pPr>
            <a:r>
              <a:rPr lang="it-IT" sz="2400" dirty="0"/>
              <a:t>-Farrukh Nagi Universiti Tenaga Nasiona</a:t>
            </a:r>
            <a:endParaRPr lang="en-US" sz="2300" dirty="0"/>
          </a:p>
          <a:p>
            <a:pPr>
              <a:buNone/>
            </a:pPr>
            <a:endParaRPr lang="en-US" sz="2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077200" cy="6096000"/>
          </a:xfrm>
        </p:spPr>
        <p:txBody>
          <a:bodyPr>
            <a:normAutofit fontScale="77500" lnSpcReduction="20000"/>
          </a:bodyPr>
          <a:lstStyle/>
          <a:p>
            <a:pPr algn="ctr" fontAlgn="base">
              <a:buNone/>
            </a:pPr>
            <a:r>
              <a:rPr lang="en-US" sz="3600" b="1" u="sng" dirty="0">
                <a:solidFill>
                  <a:srgbClr val="FFFF00"/>
                </a:solidFill>
              </a:rPr>
              <a:t>    </a:t>
            </a:r>
            <a:r>
              <a:rPr lang="en-US" sz="3600" b="1" u="sng" dirty="0">
                <a:solidFill>
                  <a:srgbClr val="FFFF00"/>
                </a:solidFill>
                <a:latin typeface="+mj-lt"/>
              </a:rPr>
              <a:t>Design and Implementation of Emotion Recognition System by Using MATLAB​</a:t>
            </a:r>
          </a:p>
          <a:p>
            <a:pPr fontAlgn="base">
              <a:buNone/>
            </a:pPr>
            <a:r>
              <a:rPr lang="en-IN" dirty="0"/>
              <a:t>​</a:t>
            </a:r>
          </a:p>
          <a:p>
            <a:pPr fontAlgn="base">
              <a:buNone/>
            </a:pPr>
            <a:endParaRPr lang="en-IN" dirty="0"/>
          </a:p>
          <a:p>
            <a:pPr fontAlgn="base">
              <a:buNone/>
            </a:pPr>
            <a:r>
              <a:rPr lang="en-US" dirty="0"/>
              <a:t>  In this paper, we proposed an accurate and ​</a:t>
            </a:r>
          </a:p>
          <a:p>
            <a:pPr fontAlgn="base">
              <a:buNone/>
            </a:pPr>
            <a:r>
              <a:rPr lang="en-US" dirty="0"/>
              <a:t>  high speed emotion detection system. The color and ​</a:t>
            </a:r>
          </a:p>
          <a:p>
            <a:pPr fontAlgn="base">
              <a:buNone/>
            </a:pPr>
            <a:r>
              <a:rPr lang="en-US" dirty="0"/>
              <a:t>  feature-based detections were adopted to find skin</a:t>
            </a:r>
          </a:p>
          <a:p>
            <a:pPr fontAlgn="base">
              <a:buNone/>
            </a:pPr>
            <a:r>
              <a:rPr lang="en-US" dirty="0"/>
              <a:t>  color fast and selected candidate blocks carefully.​</a:t>
            </a:r>
          </a:p>
          <a:p>
            <a:pPr fontAlgn="base">
              <a:buNone/>
            </a:pPr>
            <a:r>
              <a:rPr lang="en-US" dirty="0"/>
              <a:t>  The major contribution of this paper is that the proposed ​</a:t>
            </a:r>
          </a:p>
          <a:p>
            <a:pPr fontAlgn="base">
              <a:buNone/>
            </a:pPr>
            <a:r>
              <a:rPr lang="en-US" dirty="0"/>
              <a:t>  method can detect edges of the images and from that ​</a:t>
            </a:r>
          </a:p>
          <a:p>
            <a:pPr fontAlgn="base">
              <a:buNone/>
            </a:pPr>
            <a:r>
              <a:rPr lang="en-US" dirty="0"/>
              <a:t>  edges distance between various features is calculated ​</a:t>
            </a:r>
          </a:p>
          <a:p>
            <a:pPr fontAlgn="base">
              <a:buNone/>
            </a:pPr>
            <a:r>
              <a:rPr lang="en-US" dirty="0"/>
              <a:t>  by using Euclidean distance Formulae.​</a:t>
            </a:r>
          </a:p>
          <a:p>
            <a:pPr fontAlgn="base">
              <a:buNone/>
            </a:pPr>
            <a:endParaRPr lang="en-US" dirty="0"/>
          </a:p>
          <a:p>
            <a:pPr fontAlgn="base">
              <a:buNone/>
            </a:pPr>
            <a:endParaRPr lang="en-US" dirty="0"/>
          </a:p>
          <a:p>
            <a:pPr fontAlgn="base">
              <a:buNone/>
            </a:pPr>
            <a:endParaRPr lang="en-US" dirty="0"/>
          </a:p>
          <a:p>
            <a:pPr fontAlgn="base">
              <a:buNone/>
            </a:pPr>
            <a:r>
              <a:rPr lang="en-US" dirty="0"/>
              <a:t>​</a:t>
            </a:r>
          </a:p>
          <a:p>
            <a:pPr algn="r" fontAlgn="base">
              <a:buNone/>
            </a:pPr>
            <a:r>
              <a:rPr lang="en-US" b="1" dirty="0"/>
              <a:t>-</a:t>
            </a:r>
            <a:r>
              <a:rPr lang="en-US" b="1" dirty="0" err="1"/>
              <a:t>Neha</a:t>
            </a:r>
            <a:r>
              <a:rPr lang="en-US" b="1" dirty="0"/>
              <a:t> Gupta and Prof. </a:t>
            </a:r>
            <a:r>
              <a:rPr lang="en-US" b="1" dirty="0" err="1"/>
              <a:t>Navneet</a:t>
            </a:r>
            <a:r>
              <a:rPr lang="en-US" b="1" dirty="0"/>
              <a:t> </a:t>
            </a:r>
            <a:r>
              <a:rPr lang="en-US" b="1" dirty="0" err="1"/>
              <a:t>Kaur</a:t>
            </a:r>
            <a:r>
              <a:rPr lang="en-IN" dirty="0"/>
              <a:t>​</a:t>
            </a:r>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lstStyle/>
          <a:p>
            <a:pPr algn="ctr"/>
            <a:r>
              <a:rPr lang="en-US" b="1" u="sng" dirty="0">
                <a:solidFill>
                  <a:srgbClr val="FFFF00"/>
                </a:solidFill>
              </a:rPr>
              <a:t>CONTENT</a:t>
            </a:r>
          </a:p>
        </p:txBody>
      </p:sp>
      <p:sp>
        <p:nvSpPr>
          <p:cNvPr id="3" name="Content Placeholder 2"/>
          <p:cNvSpPr>
            <a:spLocks noGrp="1"/>
          </p:cNvSpPr>
          <p:nvPr>
            <p:ph idx="1"/>
          </p:nvPr>
        </p:nvSpPr>
        <p:spPr>
          <a:xfrm>
            <a:off x="457200" y="914400"/>
            <a:ext cx="8153400" cy="5715000"/>
          </a:xfrm>
        </p:spPr>
        <p:txBody>
          <a:bodyPr>
            <a:normAutofit/>
          </a:bodyPr>
          <a:lstStyle/>
          <a:p>
            <a:pPr>
              <a:buFont typeface="Courier New" pitchFamily="49" charset="0"/>
              <a:buChar char="o"/>
            </a:pPr>
            <a:r>
              <a:rPr lang="en-US" sz="2000" dirty="0"/>
              <a:t>Introduction</a:t>
            </a:r>
          </a:p>
          <a:p>
            <a:pPr>
              <a:buFont typeface="Courier New" pitchFamily="49" charset="0"/>
              <a:buChar char="o"/>
            </a:pPr>
            <a:r>
              <a:rPr lang="en-US" sz="2000" dirty="0"/>
              <a:t>Objective </a:t>
            </a:r>
          </a:p>
          <a:p>
            <a:pPr>
              <a:buFont typeface="Courier New" pitchFamily="49" charset="0"/>
              <a:buChar char="o"/>
            </a:pPr>
            <a:r>
              <a:rPr lang="en-US" sz="2000" dirty="0"/>
              <a:t>Applications</a:t>
            </a:r>
          </a:p>
          <a:p>
            <a:pPr>
              <a:buFont typeface="Courier New" pitchFamily="49" charset="0"/>
              <a:buChar char="o"/>
            </a:pPr>
            <a:r>
              <a:rPr lang="en-US" sz="2000" dirty="0"/>
              <a:t>Features  for face recognition</a:t>
            </a:r>
          </a:p>
          <a:p>
            <a:pPr>
              <a:buFont typeface="Courier New" pitchFamily="49" charset="0"/>
              <a:buChar char="o"/>
            </a:pPr>
            <a:r>
              <a:rPr lang="en-US" sz="2000" dirty="0"/>
              <a:t>Software and tools used</a:t>
            </a:r>
          </a:p>
          <a:p>
            <a:pPr>
              <a:buFont typeface="Courier New" pitchFamily="49" charset="0"/>
              <a:buChar char="o"/>
            </a:pPr>
            <a:r>
              <a:rPr lang="en-US" sz="2000" dirty="0"/>
              <a:t> Steps for face emotion recognition using MATLAB software </a:t>
            </a:r>
          </a:p>
          <a:p>
            <a:pPr>
              <a:buFont typeface="Courier New" pitchFamily="49" charset="0"/>
              <a:buChar char="o"/>
            </a:pPr>
            <a:r>
              <a:rPr lang="en-US" sz="2000" dirty="0"/>
              <a:t>Learning's till now </a:t>
            </a:r>
          </a:p>
          <a:p>
            <a:pPr marL="1207008" lvl="2" indent="-457200">
              <a:buFont typeface="+mj-lt"/>
              <a:buAutoNum type="arabicPeriod"/>
            </a:pPr>
            <a:r>
              <a:rPr lang="en-US" sz="2000" dirty="0"/>
              <a:t>How to read an image in MATLAB</a:t>
            </a:r>
          </a:p>
          <a:p>
            <a:pPr marL="1207008" lvl="2" indent="-457200">
              <a:buFont typeface="+mj-lt"/>
              <a:buAutoNum type="arabicPeriod"/>
            </a:pPr>
            <a:r>
              <a:rPr lang="en-US" sz="2000" dirty="0"/>
              <a:t>How to display it </a:t>
            </a:r>
          </a:p>
          <a:p>
            <a:pPr marL="1207008" lvl="2" indent="-457200">
              <a:buFont typeface="+mj-lt"/>
              <a:buAutoNum type="arabicPeriod"/>
            </a:pPr>
            <a:r>
              <a:rPr lang="en-US" sz="2000" dirty="0"/>
              <a:t>How to convert image to gray image in MATLAB</a:t>
            </a:r>
          </a:p>
          <a:p>
            <a:pPr marL="1207008" lvl="2" indent="-457200">
              <a:buFont typeface="+mj-lt"/>
              <a:buAutoNum type="arabicPeriod"/>
            </a:pPr>
            <a:r>
              <a:rPr lang="en-US" sz="2000" dirty="0"/>
              <a:t>Code for inserting web camera in MATLAB</a:t>
            </a:r>
          </a:p>
          <a:p>
            <a:pPr marL="621792" indent="-457200">
              <a:buFont typeface="Courier New" pitchFamily="49" charset="0"/>
              <a:buChar char="o"/>
            </a:pPr>
            <a:r>
              <a:rPr lang="en-US" sz="2000" dirty="0"/>
              <a:t>Literature review</a:t>
            </a:r>
          </a:p>
          <a:p>
            <a:pPr marL="621792" indent="-457200">
              <a:buFont typeface="Courier New" pitchFamily="49" charset="0"/>
              <a:buChar char="o"/>
            </a:pPr>
            <a:r>
              <a:rPr lang="en-US" sz="2000" dirty="0"/>
              <a:t>Way forward</a:t>
            </a:r>
          </a:p>
          <a:p>
            <a:pPr marL="1207008" lvl="2" indent="-457200">
              <a:buFont typeface="Courier New" pitchFamily="49" charset="0"/>
              <a:buChar char="o"/>
            </a:pPr>
            <a:endParaRPr lang="en-US" sz="2000" dirty="0"/>
          </a:p>
          <a:p>
            <a:pPr marL="1207008" lvl="2" indent="-457200">
              <a:buFont typeface="Courier New" pitchFamily="49" charset="0"/>
              <a:buChar char="o"/>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077200" cy="6096000"/>
          </a:xfrm>
        </p:spPr>
        <p:txBody>
          <a:bodyPr>
            <a:normAutofit fontScale="92500"/>
          </a:bodyPr>
          <a:lstStyle/>
          <a:p>
            <a:pPr algn="ctr" fontAlgn="base">
              <a:buNone/>
            </a:pPr>
            <a:r>
              <a:rPr lang="en-US" sz="3300" b="1" u="sng" dirty="0">
                <a:solidFill>
                  <a:srgbClr val="FFFF00"/>
                </a:solidFill>
                <a:latin typeface="+mj-lt"/>
              </a:rPr>
              <a:t>Identification and Recognition of Facial Expressions Using Image Processing Techniques​</a:t>
            </a:r>
          </a:p>
          <a:p>
            <a:pPr fontAlgn="base">
              <a:buNone/>
            </a:pPr>
            <a:r>
              <a:rPr lang="en-US" dirty="0"/>
              <a:t>​</a:t>
            </a:r>
            <a:endParaRPr lang="en-US" sz="2500" dirty="0"/>
          </a:p>
          <a:p>
            <a:pPr fontAlgn="base">
              <a:buNone/>
            </a:pPr>
            <a:r>
              <a:rPr lang="en-US" sz="2500" dirty="0"/>
              <a:t>    The automatic facial expression recognition systems and ​various research challenges are overviewed. Various techniques can be used for better recognition rate. Techniques with higher recognition rate have greater performance. Emotion detection using facial expression is a universal issue and causes difficulties due to uncertain physical and psychological characteristics of emotions that are linked to the traits of each person individually.​</a:t>
            </a:r>
          </a:p>
          <a:p>
            <a:pPr fontAlgn="base">
              <a:buNone/>
            </a:pPr>
            <a:r>
              <a:rPr lang="en-US" sz="2500" dirty="0"/>
              <a:t>​</a:t>
            </a:r>
          </a:p>
          <a:p>
            <a:pPr algn="r" fontAlgn="base">
              <a:buNone/>
            </a:pPr>
            <a:r>
              <a:rPr lang="en-US" sz="2500" b="1" dirty="0"/>
              <a:t>-J.D. </a:t>
            </a:r>
            <a:r>
              <a:rPr lang="en-US" sz="2500" b="1" dirty="0" err="1"/>
              <a:t>Pujari</a:t>
            </a:r>
            <a:r>
              <a:rPr lang="en-US" sz="2500" b="1" dirty="0"/>
              <a:t>, </a:t>
            </a:r>
            <a:r>
              <a:rPr lang="en-US" sz="2500" b="1" dirty="0" err="1"/>
              <a:t>Dashrath</a:t>
            </a:r>
            <a:r>
              <a:rPr lang="en-US" sz="2500" b="1" dirty="0"/>
              <a:t>. K. </a:t>
            </a:r>
            <a:r>
              <a:rPr lang="en-US" sz="2500" b="1" dirty="0" err="1"/>
              <a:t>Bhadangkar</a:t>
            </a:r>
            <a:r>
              <a:rPr lang="en-US" sz="2500" b="1" dirty="0"/>
              <a:t>, Rajesh. </a:t>
            </a:r>
            <a:r>
              <a:rPr lang="en-US" sz="2500" b="1" dirty="0" err="1"/>
              <a:t>Yakkundimath</a:t>
            </a:r>
            <a:r>
              <a:rPr lang="en-IN" sz="2500" dirty="0"/>
              <a:t>​</a:t>
            </a:r>
          </a:p>
          <a:p>
            <a:pPr algn="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858000"/>
          </a:xfrm>
        </p:spPr>
        <p:txBody>
          <a:bodyPr>
            <a:normAutofit fontScale="77500" lnSpcReduction="20000"/>
          </a:bodyPr>
          <a:lstStyle/>
          <a:p>
            <a:pPr algn="ctr" fontAlgn="base">
              <a:buNone/>
            </a:pPr>
            <a:r>
              <a:rPr lang="en-IN" sz="3600" b="1" u="sng" dirty="0">
                <a:solidFill>
                  <a:srgbClr val="FFFF00"/>
                </a:solidFill>
                <a:latin typeface="+mj-lt"/>
              </a:rPr>
              <a:t>Real Time Emotion Recognition through Facial Expressions for Desktop Devices</a:t>
            </a:r>
            <a:r>
              <a:rPr lang="en-US" sz="3600" b="1" u="sng" dirty="0">
                <a:solidFill>
                  <a:srgbClr val="FFFF00"/>
                </a:solidFill>
                <a:latin typeface="+mj-lt"/>
              </a:rPr>
              <a:t>​</a:t>
            </a:r>
          </a:p>
          <a:p>
            <a:pPr algn="ctr" fontAlgn="base">
              <a:buNone/>
            </a:pPr>
            <a:endParaRPr lang="en-US" sz="3600" b="1" u="sng" dirty="0">
              <a:solidFill>
                <a:srgbClr val="FFFF00"/>
              </a:solidFill>
              <a:latin typeface="+mj-lt"/>
            </a:endParaRPr>
          </a:p>
          <a:p>
            <a:pPr algn="ctr" fontAlgn="base">
              <a:buNone/>
            </a:pPr>
            <a:r>
              <a:rPr lang="en-US" dirty="0"/>
              <a:t>In this paper we have proposed a system that automatically ​</a:t>
            </a:r>
          </a:p>
          <a:p>
            <a:pPr algn="ctr" fontAlgn="base">
              <a:buNone/>
            </a:pPr>
            <a:r>
              <a:rPr lang="en-US" dirty="0"/>
              <a:t>detects human emotions on the basis of facial expressions. ​</a:t>
            </a:r>
          </a:p>
          <a:p>
            <a:pPr algn="ctr" fontAlgn="base">
              <a:buNone/>
            </a:pPr>
            <a:r>
              <a:rPr lang="en-US" dirty="0"/>
              <a:t>This paper and the techniques followed are more suited as ​</a:t>
            </a:r>
          </a:p>
          <a:p>
            <a:pPr algn="ctr" fontAlgn="base">
              <a:buNone/>
            </a:pPr>
            <a:r>
              <a:rPr lang="en-US" dirty="0"/>
              <a:t>this paper already uses the best of other approaches for face ​</a:t>
            </a:r>
          </a:p>
          <a:p>
            <a:pPr algn="ctr" fontAlgn="base">
              <a:buNone/>
            </a:pPr>
            <a:r>
              <a:rPr lang="en-US" dirty="0"/>
              <a:t>recognition, thus limiting the latency in response. Moreover, ​</a:t>
            </a:r>
          </a:p>
          <a:p>
            <a:pPr algn="ctr" fontAlgn="base">
              <a:buNone/>
            </a:pPr>
            <a:r>
              <a:rPr lang="en-US" dirty="0"/>
              <a:t>it further takes a step to improvise the emotion detection ​</a:t>
            </a:r>
          </a:p>
          <a:p>
            <a:pPr algn="ctr" fontAlgn="base">
              <a:buNone/>
            </a:pPr>
            <a:r>
              <a:rPr lang="en-US" dirty="0"/>
              <a:t>technique using Cubic Bezier Curve Implementation which ​</a:t>
            </a:r>
          </a:p>
          <a:p>
            <a:pPr algn="ctr" fontAlgn="base">
              <a:buNone/>
            </a:pPr>
            <a:r>
              <a:rPr lang="en-US" dirty="0"/>
              <a:t>is more adaptive and resurface as the ones with utmost ​</a:t>
            </a:r>
          </a:p>
          <a:p>
            <a:pPr algn="ctr" fontAlgn="base">
              <a:buNone/>
            </a:pPr>
            <a:r>
              <a:rPr lang="en-US" dirty="0"/>
              <a:t>importance in various other fields like that of robotics, ​</a:t>
            </a:r>
          </a:p>
          <a:p>
            <a:pPr algn="ctr" fontAlgn="base">
              <a:buNone/>
            </a:pPr>
            <a:r>
              <a:rPr lang="en-US" dirty="0"/>
              <a:t>computer graphics, automation and animation. The system ​</a:t>
            </a:r>
          </a:p>
          <a:p>
            <a:pPr algn="ctr" fontAlgn="base">
              <a:buNone/>
            </a:pPr>
            <a:r>
              <a:rPr lang="en-US" dirty="0"/>
              <a:t>works well for faces with different shapes, complexions as ​</a:t>
            </a:r>
          </a:p>
          <a:p>
            <a:pPr algn="ctr" fontAlgn="base">
              <a:buNone/>
            </a:pPr>
            <a:r>
              <a:rPr lang="en-US" dirty="0"/>
              <a:t>well as skin tones and senses basic six emotional ​</a:t>
            </a:r>
          </a:p>
          <a:p>
            <a:pPr algn="ctr" fontAlgn="base">
              <a:buNone/>
            </a:pPr>
            <a:r>
              <a:rPr lang="en-US" dirty="0"/>
              <a:t>expressions.​</a:t>
            </a:r>
          </a:p>
          <a:p>
            <a:pPr algn="ctr" fontAlgn="base">
              <a:buNone/>
            </a:pPr>
            <a:endParaRPr lang="en-US" dirty="0"/>
          </a:p>
          <a:p>
            <a:pPr algn="r" fontAlgn="base">
              <a:buNone/>
            </a:pPr>
            <a:r>
              <a:rPr lang="en-IN" b="1" dirty="0"/>
              <a:t>-P. M. </a:t>
            </a:r>
            <a:r>
              <a:rPr lang="en-IN" b="1" dirty="0" err="1"/>
              <a:t>Chavan</a:t>
            </a:r>
            <a:r>
              <a:rPr lang="en-IN" b="1" dirty="0"/>
              <a:t>, </a:t>
            </a:r>
            <a:r>
              <a:rPr lang="en-IN" b="1" dirty="0" err="1"/>
              <a:t>Manan</a:t>
            </a:r>
            <a:r>
              <a:rPr lang="en-IN" b="1" dirty="0"/>
              <a:t> C .</a:t>
            </a:r>
            <a:r>
              <a:rPr lang="en-IN" b="1" dirty="0" err="1"/>
              <a:t>Jadhav</a:t>
            </a:r>
            <a:r>
              <a:rPr lang="en-IN" b="1" dirty="0"/>
              <a:t>, </a:t>
            </a:r>
            <a:r>
              <a:rPr lang="en-IN" b="1" dirty="0" err="1"/>
              <a:t>Jinal</a:t>
            </a:r>
            <a:r>
              <a:rPr lang="en-IN" b="1" dirty="0"/>
              <a:t> B. </a:t>
            </a:r>
            <a:r>
              <a:rPr lang="en-IN" b="1" dirty="0" err="1"/>
              <a:t>Mashruwala</a:t>
            </a:r>
            <a:r>
              <a:rPr lang="en-IN" b="1" dirty="0"/>
              <a:t>, </a:t>
            </a:r>
            <a:r>
              <a:rPr lang="en-IN" b="1" dirty="0" err="1"/>
              <a:t>Aditi</a:t>
            </a:r>
            <a:r>
              <a:rPr lang="en-IN" b="1" dirty="0"/>
              <a:t> K. </a:t>
            </a:r>
            <a:r>
              <a:rPr lang="en-IN" b="1" dirty="0" err="1"/>
              <a:t>Nehete</a:t>
            </a:r>
            <a:r>
              <a:rPr lang="en-IN" b="1" dirty="0"/>
              <a:t>, </a:t>
            </a:r>
            <a:r>
              <a:rPr lang="en-IN" b="1" dirty="0" err="1"/>
              <a:t>Pooja</a:t>
            </a:r>
            <a:r>
              <a:rPr lang="en-IN" b="1" dirty="0"/>
              <a:t> A. </a:t>
            </a:r>
            <a:r>
              <a:rPr lang="en-IN" b="1" dirty="0" err="1"/>
              <a:t>Panjari</a:t>
            </a:r>
            <a:r>
              <a:rPr lang="en-IN" dirty="0"/>
              <a:t>​</a:t>
            </a:r>
          </a:p>
          <a:p>
            <a:pPr algn="ctr">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248400"/>
          </a:xfrm>
        </p:spPr>
        <p:txBody>
          <a:bodyPr>
            <a:normAutofit lnSpcReduction="10000"/>
          </a:bodyPr>
          <a:lstStyle/>
          <a:p>
            <a:pPr algn="ctr" fontAlgn="base">
              <a:buNone/>
            </a:pPr>
            <a:r>
              <a:rPr lang="en-IN" b="1" u="sng" dirty="0">
                <a:solidFill>
                  <a:srgbClr val="FFFF00"/>
                </a:solidFill>
                <a:latin typeface="+mj-lt"/>
              </a:rPr>
              <a:t>A facial expression emotion recognition based human-robot interaction system</a:t>
            </a:r>
            <a:r>
              <a:rPr lang="en-US" b="1" u="sng" dirty="0">
                <a:solidFill>
                  <a:srgbClr val="FFFF00"/>
                </a:solidFill>
                <a:latin typeface="+mj-lt"/>
              </a:rPr>
              <a:t>​</a:t>
            </a:r>
          </a:p>
          <a:p>
            <a:pPr fontAlgn="base">
              <a:buNone/>
            </a:pPr>
            <a:r>
              <a:rPr lang="en-IN" dirty="0"/>
              <a:t>​</a:t>
            </a:r>
          </a:p>
          <a:p>
            <a:pPr fontAlgn="base">
              <a:buNone/>
            </a:pPr>
            <a:r>
              <a:rPr lang="en-US" sz="2300" dirty="0"/>
              <a:t>     A facial expression emotion recognition based human-robot interaction (FEER-HRI) system is proposed, for which a four-layer system framework is designed. The FEER-HRI system enables the robots not only to recognize human emotions, but also to generate facial expression for adapting to human emotions.​</a:t>
            </a:r>
          </a:p>
          <a:p>
            <a:pPr fontAlgn="base">
              <a:buNone/>
            </a:pPr>
            <a:r>
              <a:rPr lang="en-US" sz="2300" dirty="0"/>
              <a:t>​</a:t>
            </a:r>
          </a:p>
          <a:p>
            <a:pPr fontAlgn="base">
              <a:buNone/>
            </a:pPr>
            <a:endParaRPr lang="en-US" sz="2300" dirty="0"/>
          </a:p>
          <a:p>
            <a:pPr fontAlgn="base">
              <a:buNone/>
            </a:pPr>
            <a:endParaRPr lang="en-US" sz="2300" dirty="0"/>
          </a:p>
          <a:p>
            <a:pPr algn="r" fontAlgn="base">
              <a:buNone/>
            </a:pPr>
            <a:r>
              <a:rPr lang="en-IN" sz="2300" b="1" dirty="0"/>
              <a:t>-</a:t>
            </a:r>
            <a:r>
              <a:rPr lang="en-IN" sz="2300" b="1" dirty="0" err="1"/>
              <a:t>Zhentao</a:t>
            </a:r>
            <a:r>
              <a:rPr lang="en-IN" sz="2300" b="1" dirty="0"/>
              <a:t> Liu, Min Wu,</a:t>
            </a:r>
          </a:p>
          <a:p>
            <a:pPr algn="r" fontAlgn="base">
              <a:buNone/>
            </a:pPr>
            <a:r>
              <a:rPr lang="en-IN" sz="2300" b="1" dirty="0"/>
              <a:t> </a:t>
            </a:r>
            <a:r>
              <a:rPr lang="en-IN" sz="2300" b="1" dirty="0" err="1"/>
              <a:t>Weihua</a:t>
            </a:r>
            <a:r>
              <a:rPr lang="en-IN" sz="2300" b="1" dirty="0"/>
              <a:t> Cao, </a:t>
            </a:r>
            <a:r>
              <a:rPr lang="en-IN" sz="2300" b="1" dirty="0" err="1"/>
              <a:t>Luefeng</a:t>
            </a:r>
            <a:r>
              <a:rPr lang="en-IN" sz="2300" b="1" dirty="0"/>
              <a:t> Chen, </a:t>
            </a:r>
            <a:r>
              <a:rPr lang="en-IN" sz="2300" b="1" dirty="0" err="1"/>
              <a:t>Jianping</a:t>
            </a:r>
            <a:r>
              <a:rPr lang="en-IN" sz="2300" b="1" dirty="0"/>
              <a:t> </a:t>
            </a:r>
            <a:r>
              <a:rPr lang="en-IN" sz="2300" b="1" dirty="0" err="1"/>
              <a:t>Xu</a:t>
            </a:r>
            <a:r>
              <a:rPr lang="en-IN" sz="2300" b="1" dirty="0"/>
              <a:t>, </a:t>
            </a:r>
            <a:r>
              <a:rPr lang="en-IN" sz="2300" b="1" dirty="0" err="1"/>
              <a:t>Ri</a:t>
            </a:r>
            <a:r>
              <a:rPr lang="en-IN" sz="2300" b="1" dirty="0"/>
              <a:t> Zhang, </a:t>
            </a:r>
            <a:r>
              <a:rPr lang="en-IN" sz="2300" b="1" dirty="0" err="1"/>
              <a:t>Mengtian</a:t>
            </a:r>
            <a:r>
              <a:rPr lang="en-IN" sz="2300" b="1" dirty="0"/>
              <a:t> Zhou, </a:t>
            </a:r>
            <a:r>
              <a:rPr lang="en-IN" sz="2300" b="1" dirty="0" err="1"/>
              <a:t>Junwei</a:t>
            </a:r>
            <a:r>
              <a:rPr lang="en-IN" sz="2300" b="1" dirty="0"/>
              <a:t> Mao.</a:t>
            </a:r>
            <a:r>
              <a:rPr lang="en-US" sz="2300" dirty="0"/>
              <a:t>​</a:t>
            </a:r>
          </a:p>
          <a:p>
            <a:pPr fontAlgn="base">
              <a:buNone/>
            </a:pPr>
            <a:r>
              <a:rPr lang="en-IN" dirty="0"/>
              <a:t>​</a:t>
            </a:r>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pPr algn="ctr"/>
            <a:r>
              <a:rPr lang="en-US" b="1" u="sng" dirty="0">
                <a:solidFill>
                  <a:srgbClr val="FFFF00"/>
                </a:solidFill>
              </a:rPr>
              <a:t>Way forward</a:t>
            </a:r>
          </a:p>
        </p:txBody>
      </p:sp>
      <p:sp>
        <p:nvSpPr>
          <p:cNvPr id="3" name="Content Placeholder 2"/>
          <p:cNvSpPr>
            <a:spLocks noGrp="1"/>
          </p:cNvSpPr>
          <p:nvPr>
            <p:ph idx="1"/>
          </p:nvPr>
        </p:nvSpPr>
        <p:spPr>
          <a:xfrm>
            <a:off x="457200" y="1219200"/>
            <a:ext cx="7467600" cy="2286000"/>
          </a:xfrm>
        </p:spPr>
        <p:txBody>
          <a:bodyPr>
            <a:normAutofit/>
          </a:bodyPr>
          <a:lstStyle/>
          <a:p>
            <a:pPr marL="550926" indent="-514350">
              <a:buFont typeface="+mj-lt"/>
              <a:buAutoNum type="arabicPeriod"/>
            </a:pPr>
            <a:r>
              <a:rPr lang="en-US" sz="2000" dirty="0"/>
              <a:t>For database, we have created our own database.</a:t>
            </a:r>
          </a:p>
          <a:p>
            <a:pPr marL="550926" indent="-514350">
              <a:buFont typeface="+mj-lt"/>
              <a:buAutoNum type="arabicPeriod"/>
            </a:pPr>
            <a:r>
              <a:rPr lang="en-US" sz="2000" dirty="0"/>
              <a:t>To read pixels i.e. we will make a code to detect a face .</a:t>
            </a:r>
          </a:p>
          <a:p>
            <a:pPr marL="550926" indent="-514350">
              <a:buFont typeface="+mj-lt"/>
              <a:buAutoNum type="arabicPeriod"/>
            </a:pPr>
            <a:r>
              <a:rPr lang="en-US" sz="2000" dirty="0"/>
              <a:t>Then our next step would be to train the model.</a:t>
            </a:r>
          </a:p>
          <a:p>
            <a:pPr marL="550926" indent="-514350">
              <a:buFont typeface="+mj-lt"/>
              <a:buAutoNum type="arabicPeriod"/>
            </a:pPr>
            <a:r>
              <a:rPr lang="en-US" sz="2000" dirty="0"/>
              <a:t>Then we are going to  match our input images with the database directories..</a:t>
            </a:r>
          </a:p>
        </p:txBody>
      </p:sp>
      <p:pic>
        <p:nvPicPr>
          <p:cNvPr id="2050" name="Picture 2"/>
          <p:cNvPicPr>
            <a:picLocks noChangeAspect="1" noChangeArrowheads="1"/>
          </p:cNvPicPr>
          <p:nvPr/>
        </p:nvPicPr>
        <p:blipFill>
          <a:blip r:embed="rId2"/>
          <a:srcRect/>
          <a:stretch>
            <a:fillRect/>
          </a:stretch>
        </p:blipFill>
        <p:spPr bwMode="auto">
          <a:xfrm>
            <a:off x="826416" y="3352800"/>
            <a:ext cx="7391400" cy="2895600"/>
          </a:xfrm>
          <a:prstGeom prst="rect">
            <a:avLst/>
          </a:prstGeom>
          <a:noFill/>
          <a:ln w="9525">
            <a:noFill/>
            <a:miter lim="800000"/>
            <a:headEnd/>
            <a:tailEnd/>
          </a:ln>
          <a:effectLst/>
        </p:spPr>
      </p:pic>
      <p:sp>
        <p:nvSpPr>
          <p:cNvPr id="5" name="TextBox 4"/>
          <p:cNvSpPr txBox="1"/>
          <p:nvPr/>
        </p:nvSpPr>
        <p:spPr>
          <a:xfrm>
            <a:off x="838200" y="6248400"/>
            <a:ext cx="7315200" cy="369332"/>
          </a:xfrm>
          <a:prstGeom prst="rect">
            <a:avLst/>
          </a:prstGeom>
          <a:noFill/>
        </p:spPr>
        <p:txBody>
          <a:bodyPr wrap="square" rtlCol="0">
            <a:spAutoFit/>
          </a:bodyPr>
          <a:lstStyle/>
          <a:p>
            <a:pPr algn="ctr"/>
            <a:r>
              <a:rPr lang="en-US" dirty="0">
                <a:solidFill>
                  <a:srgbClr val="FFFF00"/>
                </a:solidFill>
              </a:rPr>
              <a:t>FIG: database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pPr algn="ctr"/>
            <a:r>
              <a:rPr lang="en-US" b="1" u="sng" dirty="0">
                <a:solidFill>
                  <a:srgbClr val="FFFF00"/>
                </a:solidFill>
              </a:rPr>
              <a:t>Track Face in Realtime</a:t>
            </a:r>
          </a:p>
        </p:txBody>
      </p:sp>
      <p:sp>
        <p:nvSpPr>
          <p:cNvPr id="3" name="Content Placeholder 2"/>
          <p:cNvSpPr>
            <a:spLocks noGrp="1"/>
          </p:cNvSpPr>
          <p:nvPr>
            <p:ph idx="1"/>
          </p:nvPr>
        </p:nvSpPr>
        <p:spPr>
          <a:xfrm>
            <a:off x="457200" y="1219200"/>
            <a:ext cx="7467600" cy="2286000"/>
          </a:xfrm>
        </p:spPr>
        <p:txBody>
          <a:bodyPr>
            <a:normAutofit/>
          </a:bodyPr>
          <a:lstStyle/>
          <a:p>
            <a:pPr marL="550926" indent="-514350">
              <a:buFont typeface="+mj-lt"/>
              <a:buAutoNum type="arabicPeriod"/>
            </a:pPr>
            <a:r>
              <a:rPr lang="en-US" sz="2000" dirty="0"/>
              <a:t>In this part we learn how to track a person face in </a:t>
            </a:r>
            <a:r>
              <a:rPr lang="en-US" sz="2000" dirty="0" err="1"/>
              <a:t>realtime</a:t>
            </a:r>
            <a:r>
              <a:rPr lang="en-US" sz="2000" dirty="0"/>
              <a:t>.</a:t>
            </a:r>
          </a:p>
        </p:txBody>
      </p:sp>
      <p:pic>
        <p:nvPicPr>
          <p:cNvPr id="4" name="Picture 3">
            <a:extLst>
              <a:ext uri="{FF2B5EF4-FFF2-40B4-BE49-F238E27FC236}">
                <a16:creationId xmlns:a16="http://schemas.microsoft.com/office/drawing/2014/main" id="{2074DF20-366E-CE3D-C409-5A31DA99F068}"/>
              </a:ext>
            </a:extLst>
          </p:cNvPr>
          <p:cNvPicPr>
            <a:picLocks noChangeAspect="1"/>
          </p:cNvPicPr>
          <p:nvPr/>
        </p:nvPicPr>
        <p:blipFill>
          <a:blip r:embed="rId2"/>
          <a:stretch>
            <a:fillRect/>
          </a:stretch>
        </p:blipFill>
        <p:spPr>
          <a:xfrm>
            <a:off x="1905000" y="1981200"/>
            <a:ext cx="4852562" cy="4051719"/>
          </a:xfrm>
          <a:prstGeom prst="rect">
            <a:avLst/>
          </a:prstGeom>
        </p:spPr>
      </p:pic>
    </p:spTree>
    <p:extLst>
      <p:ext uri="{BB962C8B-B14F-4D97-AF65-F5344CB8AC3E}">
        <p14:creationId xmlns:p14="http://schemas.microsoft.com/office/powerpoint/2010/main" val="538523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pPr algn="ctr"/>
            <a:r>
              <a:rPr lang="en-US" b="1" u="sng" dirty="0">
                <a:solidFill>
                  <a:srgbClr val="FFFF00"/>
                </a:solidFill>
              </a:rPr>
              <a:t>Some expression Images</a:t>
            </a:r>
          </a:p>
        </p:txBody>
      </p:sp>
      <p:sp>
        <p:nvSpPr>
          <p:cNvPr id="3" name="Content Placeholder 2"/>
          <p:cNvSpPr>
            <a:spLocks noGrp="1"/>
          </p:cNvSpPr>
          <p:nvPr>
            <p:ph idx="1"/>
          </p:nvPr>
        </p:nvSpPr>
        <p:spPr>
          <a:xfrm>
            <a:off x="457200" y="1219200"/>
            <a:ext cx="7467600" cy="2286000"/>
          </a:xfrm>
        </p:spPr>
        <p:txBody>
          <a:bodyPr>
            <a:normAutofit/>
          </a:bodyPr>
          <a:lstStyle/>
          <a:p>
            <a:pPr marL="550926" indent="-514350">
              <a:buFont typeface="+mj-lt"/>
              <a:buAutoNum type="arabicPeriod"/>
            </a:pPr>
            <a:r>
              <a:rPr lang="en-US" sz="2000" dirty="0"/>
              <a:t>We trained our model with these emotions.</a:t>
            </a:r>
          </a:p>
          <a:p>
            <a:pPr marL="550926" indent="-514350">
              <a:buFont typeface="+mj-lt"/>
              <a:buAutoNum type="arabicPeriod"/>
            </a:pPr>
            <a:r>
              <a:rPr lang="en-US" sz="2000" dirty="0" err="1"/>
              <a:t>Classifier.m</a:t>
            </a:r>
            <a:r>
              <a:rPr lang="en-US" sz="2000" dirty="0"/>
              <a:t> file is created.</a:t>
            </a:r>
          </a:p>
          <a:p>
            <a:pPr marL="550926" indent="-514350">
              <a:buFont typeface="+mj-lt"/>
              <a:buAutoNum type="arabicPeriod"/>
            </a:pPr>
            <a:endParaRPr lang="en-US" sz="2000" dirty="0"/>
          </a:p>
        </p:txBody>
      </p:sp>
      <p:sp>
        <p:nvSpPr>
          <p:cNvPr id="5" name="TextBox 4"/>
          <p:cNvSpPr txBox="1"/>
          <p:nvPr/>
        </p:nvSpPr>
        <p:spPr>
          <a:xfrm>
            <a:off x="790280" y="6673334"/>
            <a:ext cx="7315200" cy="369332"/>
          </a:xfrm>
          <a:prstGeom prst="rect">
            <a:avLst/>
          </a:prstGeom>
          <a:noFill/>
        </p:spPr>
        <p:txBody>
          <a:bodyPr wrap="square" rtlCol="0">
            <a:spAutoFit/>
          </a:bodyPr>
          <a:lstStyle/>
          <a:p>
            <a:pPr algn="ctr"/>
            <a:r>
              <a:rPr lang="en-US" dirty="0">
                <a:solidFill>
                  <a:srgbClr val="FFFF00"/>
                </a:solidFill>
              </a:rPr>
              <a:t> </a:t>
            </a:r>
          </a:p>
        </p:txBody>
      </p:sp>
      <p:pic>
        <p:nvPicPr>
          <p:cNvPr id="6" name="Picture 5">
            <a:extLst>
              <a:ext uri="{FF2B5EF4-FFF2-40B4-BE49-F238E27FC236}">
                <a16:creationId xmlns:a16="http://schemas.microsoft.com/office/drawing/2014/main" id="{BDE7DCA3-44F8-BC8A-0E5B-47A91EF32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63" y="2432902"/>
            <a:ext cx="4176233" cy="3177676"/>
          </a:xfrm>
          <a:prstGeom prst="rect">
            <a:avLst/>
          </a:prstGeom>
        </p:spPr>
      </p:pic>
      <p:sp>
        <p:nvSpPr>
          <p:cNvPr id="7" name="TextBox 6">
            <a:extLst>
              <a:ext uri="{FF2B5EF4-FFF2-40B4-BE49-F238E27FC236}">
                <a16:creationId xmlns:a16="http://schemas.microsoft.com/office/drawing/2014/main" id="{9D9FE324-5D91-4946-7100-29A4EDA826D6}"/>
              </a:ext>
            </a:extLst>
          </p:cNvPr>
          <p:cNvSpPr txBox="1"/>
          <p:nvPr/>
        </p:nvSpPr>
        <p:spPr>
          <a:xfrm>
            <a:off x="1600200" y="5680290"/>
            <a:ext cx="2590800" cy="461665"/>
          </a:xfrm>
          <a:prstGeom prst="rect">
            <a:avLst/>
          </a:prstGeom>
          <a:noFill/>
        </p:spPr>
        <p:txBody>
          <a:bodyPr wrap="square" rtlCol="0">
            <a:spAutoFit/>
          </a:bodyPr>
          <a:lstStyle/>
          <a:p>
            <a:r>
              <a:rPr lang="en-IN" sz="2400" b="1" i="1" dirty="0"/>
              <a:t>ANGRY</a:t>
            </a:r>
          </a:p>
        </p:txBody>
      </p:sp>
      <p:pic>
        <p:nvPicPr>
          <p:cNvPr id="9" name="Picture 8">
            <a:extLst>
              <a:ext uri="{FF2B5EF4-FFF2-40B4-BE49-F238E27FC236}">
                <a16:creationId xmlns:a16="http://schemas.microsoft.com/office/drawing/2014/main" id="{DF33BB59-42C3-10C8-FAED-048546C3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934" y="2374769"/>
            <a:ext cx="4378571" cy="3177676"/>
          </a:xfrm>
          <a:prstGeom prst="rect">
            <a:avLst/>
          </a:prstGeom>
        </p:spPr>
      </p:pic>
      <p:sp>
        <p:nvSpPr>
          <p:cNvPr id="10" name="TextBox 9">
            <a:extLst>
              <a:ext uri="{FF2B5EF4-FFF2-40B4-BE49-F238E27FC236}">
                <a16:creationId xmlns:a16="http://schemas.microsoft.com/office/drawing/2014/main" id="{D2A4FE9C-34ED-1A84-E48E-4B7F142493AA}"/>
              </a:ext>
            </a:extLst>
          </p:cNvPr>
          <p:cNvSpPr txBox="1"/>
          <p:nvPr/>
        </p:nvSpPr>
        <p:spPr>
          <a:xfrm>
            <a:off x="6324600" y="5685644"/>
            <a:ext cx="2133600" cy="461665"/>
          </a:xfrm>
          <a:prstGeom prst="rect">
            <a:avLst/>
          </a:prstGeom>
          <a:noFill/>
        </p:spPr>
        <p:txBody>
          <a:bodyPr wrap="square" rtlCol="0">
            <a:spAutoFit/>
          </a:bodyPr>
          <a:lstStyle/>
          <a:p>
            <a:r>
              <a:rPr lang="en-IN" sz="2400" b="1" i="1" dirty="0"/>
              <a:t>HAPPY</a:t>
            </a:r>
          </a:p>
        </p:txBody>
      </p:sp>
    </p:spTree>
    <p:extLst>
      <p:ext uri="{BB962C8B-B14F-4D97-AF65-F5344CB8AC3E}">
        <p14:creationId xmlns:p14="http://schemas.microsoft.com/office/powerpoint/2010/main" val="1365218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A27546-0CBC-9AF2-F576-EC959E545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0"/>
            <a:ext cx="4359251" cy="3200400"/>
          </a:xfrm>
          <a:prstGeom prst="rect">
            <a:avLst/>
          </a:prstGeom>
        </p:spPr>
      </p:pic>
      <p:sp>
        <p:nvSpPr>
          <p:cNvPr id="7" name="TextBox 6">
            <a:extLst>
              <a:ext uri="{FF2B5EF4-FFF2-40B4-BE49-F238E27FC236}">
                <a16:creationId xmlns:a16="http://schemas.microsoft.com/office/drawing/2014/main" id="{B8DEED7F-8EE5-AD41-E969-178D859BB5C3}"/>
              </a:ext>
            </a:extLst>
          </p:cNvPr>
          <p:cNvSpPr txBox="1"/>
          <p:nvPr/>
        </p:nvSpPr>
        <p:spPr>
          <a:xfrm>
            <a:off x="1600200" y="4800600"/>
            <a:ext cx="2514600" cy="400110"/>
          </a:xfrm>
          <a:prstGeom prst="rect">
            <a:avLst/>
          </a:prstGeom>
          <a:noFill/>
        </p:spPr>
        <p:txBody>
          <a:bodyPr wrap="square" rtlCol="0">
            <a:spAutoFit/>
          </a:bodyPr>
          <a:lstStyle/>
          <a:p>
            <a:r>
              <a:rPr lang="en-IN" sz="2000" b="1" i="1" dirty="0"/>
              <a:t>NEUTRAL</a:t>
            </a:r>
          </a:p>
        </p:txBody>
      </p:sp>
      <p:pic>
        <p:nvPicPr>
          <p:cNvPr id="10" name="Picture 9">
            <a:extLst>
              <a:ext uri="{FF2B5EF4-FFF2-40B4-BE49-F238E27FC236}">
                <a16:creationId xmlns:a16="http://schemas.microsoft.com/office/drawing/2014/main" id="{0691E7B6-C7D8-F2C6-636C-1E1696B12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66" y="1524000"/>
            <a:ext cx="4320974" cy="3166402"/>
          </a:xfrm>
          <a:prstGeom prst="rect">
            <a:avLst/>
          </a:prstGeom>
        </p:spPr>
      </p:pic>
      <p:sp>
        <p:nvSpPr>
          <p:cNvPr id="11" name="TextBox 10">
            <a:extLst>
              <a:ext uri="{FF2B5EF4-FFF2-40B4-BE49-F238E27FC236}">
                <a16:creationId xmlns:a16="http://schemas.microsoft.com/office/drawing/2014/main" id="{19AB8F94-FBC7-22FB-4534-1B0D20EE47F5}"/>
              </a:ext>
            </a:extLst>
          </p:cNvPr>
          <p:cNvSpPr txBox="1"/>
          <p:nvPr/>
        </p:nvSpPr>
        <p:spPr>
          <a:xfrm>
            <a:off x="6172200" y="4800600"/>
            <a:ext cx="2209800" cy="400110"/>
          </a:xfrm>
          <a:prstGeom prst="rect">
            <a:avLst/>
          </a:prstGeom>
          <a:noFill/>
        </p:spPr>
        <p:txBody>
          <a:bodyPr wrap="square" rtlCol="0">
            <a:spAutoFit/>
          </a:bodyPr>
          <a:lstStyle/>
          <a:p>
            <a:r>
              <a:rPr lang="en-IN" sz="2000" b="1" i="1" dirty="0"/>
              <a:t>SURPRISED</a:t>
            </a:r>
          </a:p>
        </p:txBody>
      </p:sp>
    </p:spTree>
    <p:extLst>
      <p:ext uri="{BB962C8B-B14F-4D97-AF65-F5344CB8AC3E}">
        <p14:creationId xmlns:p14="http://schemas.microsoft.com/office/powerpoint/2010/main" val="2901976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pPr algn="ctr"/>
            <a:r>
              <a:rPr lang="en-US" b="1" u="sng" dirty="0">
                <a:solidFill>
                  <a:srgbClr val="FFFF00"/>
                </a:solidFill>
              </a:rPr>
              <a:t>Model Working</a:t>
            </a:r>
          </a:p>
        </p:txBody>
      </p:sp>
      <p:sp>
        <p:nvSpPr>
          <p:cNvPr id="3" name="Content Placeholder 2"/>
          <p:cNvSpPr>
            <a:spLocks noGrp="1"/>
          </p:cNvSpPr>
          <p:nvPr>
            <p:ph idx="1"/>
          </p:nvPr>
        </p:nvSpPr>
        <p:spPr>
          <a:xfrm>
            <a:off x="685800" y="1524000"/>
            <a:ext cx="7848600" cy="3962400"/>
          </a:xfrm>
        </p:spPr>
        <p:txBody>
          <a:bodyPr>
            <a:normAutofit/>
          </a:bodyPr>
          <a:lstStyle/>
          <a:p>
            <a:pPr marL="550926" indent="-514350">
              <a:buFont typeface="+mj-lt"/>
              <a:buAutoNum type="arabicPeriod"/>
            </a:pPr>
            <a:r>
              <a:rPr lang="en-US" sz="2400" b="1" dirty="0"/>
              <a:t>Model is already trained so it detect face in </a:t>
            </a:r>
            <a:r>
              <a:rPr lang="en-US" sz="2400" b="1" dirty="0" err="1"/>
              <a:t>realtime</a:t>
            </a:r>
            <a:r>
              <a:rPr lang="en-US" sz="2400" b="1" dirty="0"/>
              <a:t>.</a:t>
            </a:r>
          </a:p>
          <a:p>
            <a:pPr marL="550926" indent="-514350">
              <a:buFont typeface="+mj-lt"/>
              <a:buAutoNum type="arabicPeriod"/>
            </a:pPr>
            <a:r>
              <a:rPr lang="en-US" sz="2400" b="1" dirty="0"/>
              <a:t>Then it match the facial expression with emotions present in database.</a:t>
            </a:r>
          </a:p>
          <a:p>
            <a:pPr marL="550926" indent="-514350">
              <a:buFont typeface="+mj-lt"/>
              <a:buAutoNum type="arabicPeriod"/>
            </a:pPr>
            <a:r>
              <a:rPr lang="en-US" sz="2400" b="1" dirty="0"/>
              <a:t>Database is trained in </a:t>
            </a:r>
            <a:r>
              <a:rPr lang="en-US" sz="2400" b="1" dirty="0" err="1"/>
              <a:t>Classifier.m</a:t>
            </a:r>
            <a:r>
              <a:rPr lang="en-US" sz="2400" b="1" dirty="0"/>
              <a:t> file.</a:t>
            </a:r>
          </a:p>
          <a:p>
            <a:pPr marL="550926" indent="-514350">
              <a:buFont typeface="+mj-lt"/>
              <a:buAutoNum type="arabicPeriod"/>
            </a:pPr>
            <a:r>
              <a:rPr lang="en-US" sz="2400" b="1" dirty="0"/>
              <a:t>The final program fetch information from </a:t>
            </a:r>
            <a:r>
              <a:rPr lang="en-US" sz="2400" b="1" dirty="0" err="1"/>
              <a:t>Classifier.m</a:t>
            </a:r>
            <a:r>
              <a:rPr lang="en-US" sz="2400" b="1" dirty="0"/>
              <a:t> file</a:t>
            </a:r>
          </a:p>
          <a:p>
            <a:pPr marL="550926" indent="-514350">
              <a:buFont typeface="+mj-lt"/>
              <a:buAutoNum type="arabicPeriod"/>
            </a:pPr>
            <a:r>
              <a:rPr lang="en-US" sz="2400" b="1" dirty="0"/>
              <a:t>And finally show us the final result expression(in </a:t>
            </a:r>
            <a:r>
              <a:rPr lang="en-US" sz="2400" b="1" dirty="0" err="1"/>
              <a:t>realtime</a:t>
            </a:r>
            <a:r>
              <a:rPr lang="en-US" sz="2000" dirty="0"/>
              <a:t>) </a:t>
            </a:r>
          </a:p>
        </p:txBody>
      </p:sp>
    </p:spTree>
    <p:extLst>
      <p:ext uri="{BB962C8B-B14F-4D97-AF65-F5344CB8AC3E}">
        <p14:creationId xmlns:p14="http://schemas.microsoft.com/office/powerpoint/2010/main" val="285763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pPr algn="ctr"/>
            <a:r>
              <a:rPr lang="en-US" b="1" u="sng" dirty="0">
                <a:solidFill>
                  <a:srgbClr val="FFFF00"/>
                </a:solidFill>
              </a:rPr>
              <a:t>Model Working Video</a:t>
            </a:r>
          </a:p>
        </p:txBody>
      </p:sp>
      <p:pic>
        <p:nvPicPr>
          <p:cNvPr id="4" name="model working video">
            <a:hlinkClick r:id="" action="ppaction://media"/>
            <a:extLst>
              <a:ext uri="{FF2B5EF4-FFF2-40B4-BE49-F238E27FC236}">
                <a16:creationId xmlns:a16="http://schemas.microsoft.com/office/drawing/2014/main" id="{66C2966F-21F5-1A0B-58EF-DCD3F88C75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1250" y="1524000"/>
            <a:ext cx="6999288" cy="3962400"/>
          </a:xfrm>
        </p:spPr>
      </p:pic>
    </p:spTree>
    <p:extLst>
      <p:ext uri="{BB962C8B-B14F-4D97-AF65-F5344CB8AC3E}">
        <p14:creationId xmlns:p14="http://schemas.microsoft.com/office/powerpoint/2010/main" val="7900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153400" cy="4800600"/>
          </a:xfrm>
        </p:spPr>
        <p:txBody>
          <a:bodyPr>
            <a:normAutofit/>
          </a:bodyPr>
          <a:lstStyle/>
          <a:p>
            <a:pPr algn="ctr">
              <a:buNone/>
            </a:pPr>
            <a:r>
              <a:rPr lang="en-US" sz="9600" dirty="0">
                <a:solidFill>
                  <a:srgbClr val="FFFF00"/>
                </a:solidFill>
                <a:latin typeface="Lucida Handwriting" pitchFamily="66" charset="0"/>
              </a:rPr>
              <a:t>THANK</a:t>
            </a:r>
          </a:p>
          <a:p>
            <a:pPr algn="ctr">
              <a:buNone/>
            </a:pPr>
            <a:r>
              <a:rPr lang="en-US" sz="9600" dirty="0">
                <a:solidFill>
                  <a:srgbClr val="FFFF00"/>
                </a:solidFill>
                <a:latin typeface="Lucida Handwriting" pitchFamily="66" charset="0"/>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838200"/>
          </a:xfrm>
        </p:spPr>
        <p:txBody>
          <a:bodyPr/>
          <a:lstStyle/>
          <a:p>
            <a:pPr algn="ctr"/>
            <a:r>
              <a:rPr lang="en-US" dirty="0">
                <a:solidFill>
                  <a:srgbClr val="FFFF00"/>
                </a:solidFill>
              </a:rPr>
              <a:t>INTRODUCTION</a:t>
            </a:r>
          </a:p>
        </p:txBody>
      </p:sp>
      <p:sp>
        <p:nvSpPr>
          <p:cNvPr id="3" name="Content Placeholder 2"/>
          <p:cNvSpPr>
            <a:spLocks noGrp="1"/>
          </p:cNvSpPr>
          <p:nvPr>
            <p:ph idx="1"/>
          </p:nvPr>
        </p:nvSpPr>
        <p:spPr>
          <a:xfrm>
            <a:off x="533400" y="1066800"/>
            <a:ext cx="8077200" cy="5410200"/>
          </a:xfrm>
        </p:spPr>
        <p:txBody>
          <a:bodyPr>
            <a:normAutofit/>
          </a:bodyPr>
          <a:lstStyle/>
          <a:p>
            <a:r>
              <a:rPr lang="en-US" sz="2000" dirty="0"/>
              <a:t>The term </a:t>
            </a:r>
            <a:r>
              <a:rPr lang="en-US" sz="2000" b="1" dirty="0"/>
              <a:t>face emotion recognition</a:t>
            </a:r>
            <a:r>
              <a:rPr lang="en-US" sz="2000" dirty="0"/>
              <a:t> refers to the method in which human beings’ emotions are recognized in the face. The most significant expression conveyed by the individuals is happiness. </a:t>
            </a:r>
            <a:r>
              <a:rPr lang="en-US" sz="2000" b="1" dirty="0"/>
              <a:t>MATLAB is the best tool</a:t>
            </a:r>
            <a:r>
              <a:rPr lang="en-US" sz="2000" dirty="0"/>
              <a:t> used for face emotion recognition. </a:t>
            </a:r>
          </a:p>
          <a:p>
            <a:pPr fontAlgn="base"/>
            <a:r>
              <a:rPr lang="en-US" sz="2000" dirty="0"/>
              <a:t>Facial expression is an important indicator of a person’s emotion.​</a:t>
            </a:r>
          </a:p>
          <a:p>
            <a:pPr fontAlgn="base"/>
            <a:r>
              <a:rPr lang="en-US" sz="2000" dirty="0"/>
              <a:t>Computers and other electronic devices in our daily lives will become more user-friendly if they can adequately interpret a person’s facial expressions, thereby improving human-machine interfaces.​</a:t>
            </a:r>
          </a:p>
          <a:p>
            <a:pPr fontAlgn="base"/>
            <a:r>
              <a:rPr lang="en-US" sz="2000" dirty="0"/>
              <a:t>Facial expression recognition can be implemented in all computer interfaces, automated psychological research and treatment, robots or even polygraphs. </a:t>
            </a:r>
          </a:p>
          <a:p>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762000"/>
          </a:xfrm>
        </p:spPr>
        <p:txBody>
          <a:bodyPr>
            <a:normAutofit fontScale="90000"/>
          </a:bodyPr>
          <a:lstStyle/>
          <a:p>
            <a:pPr algn="ctr"/>
            <a:r>
              <a:rPr lang="en-US" dirty="0">
                <a:solidFill>
                  <a:srgbClr val="FFFF00"/>
                </a:solidFill>
              </a:rPr>
              <a:t>OBJECTIVE</a:t>
            </a:r>
          </a:p>
        </p:txBody>
      </p:sp>
      <p:sp>
        <p:nvSpPr>
          <p:cNvPr id="3" name="Content Placeholder 2"/>
          <p:cNvSpPr>
            <a:spLocks noGrp="1"/>
          </p:cNvSpPr>
          <p:nvPr>
            <p:ph idx="1"/>
          </p:nvPr>
        </p:nvSpPr>
        <p:spPr>
          <a:xfrm>
            <a:off x="1676400" y="1524000"/>
            <a:ext cx="6096000" cy="5486400"/>
          </a:xfrm>
        </p:spPr>
        <p:txBody>
          <a:bodyPr>
            <a:normAutofit/>
          </a:bodyPr>
          <a:lstStyle/>
          <a:p>
            <a:pPr algn="just" fontAlgn="base"/>
            <a:r>
              <a:rPr lang="en-US" sz="2000" dirty="0"/>
              <a:t>The goal of this project is to predict, from the </a:t>
            </a:r>
            <a:r>
              <a:rPr lang="en-US" sz="2000" b="1" i="1" dirty="0"/>
              <a:t>grayscale picture </a:t>
            </a:r>
            <a:r>
              <a:rPr lang="en-US" sz="2000" dirty="0"/>
              <a:t>of a person’s face, which emotion the </a:t>
            </a:r>
            <a:r>
              <a:rPr lang="en-US" sz="2000" b="1" i="1" dirty="0"/>
              <a:t>facial expression </a:t>
            </a:r>
            <a:r>
              <a:rPr lang="en-US" sz="2000" dirty="0"/>
              <a:t>conveys.​</a:t>
            </a:r>
          </a:p>
          <a:p>
            <a:pPr algn="just" fontAlgn="base"/>
            <a:r>
              <a:rPr lang="en-US" sz="2000" dirty="0"/>
              <a:t>Our evaluation metric will be the </a:t>
            </a:r>
            <a:r>
              <a:rPr lang="en-US" sz="2000" b="1" i="1" dirty="0"/>
              <a:t>accuracy</a:t>
            </a:r>
            <a:r>
              <a:rPr lang="en-US" sz="2000" dirty="0"/>
              <a:t> for each emotion (fraction of correctly classified images), which highlights which </a:t>
            </a:r>
            <a:r>
              <a:rPr lang="en-US" sz="2000" b="1" i="1" dirty="0"/>
              <a:t>emotions are better recognized</a:t>
            </a:r>
            <a:r>
              <a:rPr lang="en-US" sz="2000" dirty="0"/>
              <a:t> than others.</a:t>
            </a:r>
            <a:r>
              <a:rPr lang="en-IN" sz="2000" dirty="0"/>
              <a:t>​</a:t>
            </a:r>
          </a:p>
          <a:p>
            <a:pPr algn="just"/>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467600" cy="1143000"/>
          </a:xfrm>
        </p:spPr>
        <p:txBody>
          <a:bodyPr>
            <a:normAutofit/>
          </a:bodyPr>
          <a:lstStyle/>
          <a:p>
            <a:pPr algn="ctr"/>
            <a:r>
              <a:rPr lang="en-US" dirty="0">
                <a:solidFill>
                  <a:srgbClr val="FFFF00"/>
                </a:solidFill>
              </a:rPr>
              <a:t>APPLICATIONS </a:t>
            </a:r>
          </a:p>
        </p:txBody>
      </p:sp>
      <p:sp>
        <p:nvSpPr>
          <p:cNvPr id="3" name="Content Placeholder 2"/>
          <p:cNvSpPr>
            <a:spLocks noGrp="1"/>
          </p:cNvSpPr>
          <p:nvPr>
            <p:ph idx="1"/>
          </p:nvPr>
        </p:nvSpPr>
        <p:spPr>
          <a:xfrm>
            <a:off x="457200" y="990600"/>
            <a:ext cx="8153400" cy="5334000"/>
          </a:xfrm>
        </p:spPr>
        <p:txBody>
          <a:bodyPr>
            <a:noAutofit/>
          </a:bodyPr>
          <a:lstStyle/>
          <a:p>
            <a:r>
              <a:rPr lang="en-US" sz="2000" b="1" dirty="0"/>
              <a:t>Crime Identification</a:t>
            </a:r>
            <a:endParaRPr lang="en-US" sz="2000" dirty="0"/>
          </a:p>
          <a:p>
            <a:pPr lvl="1"/>
            <a:r>
              <a:rPr lang="en-US" sz="2000" dirty="0"/>
              <a:t>Spots out thieves </a:t>
            </a:r>
          </a:p>
          <a:p>
            <a:pPr lvl="1"/>
            <a:r>
              <a:rPr lang="en-US" sz="2000" dirty="0"/>
              <a:t>Detects politically aware arrogances</a:t>
            </a:r>
          </a:p>
          <a:p>
            <a:pPr lvl="1"/>
            <a:r>
              <a:rPr lang="en-US" sz="2000" dirty="0"/>
              <a:t>Detects driver’s low energy </a:t>
            </a:r>
          </a:p>
          <a:p>
            <a:pPr lvl="1"/>
            <a:r>
              <a:rPr lang="en-US" sz="2000" dirty="0"/>
              <a:t>Fraud prevention systems</a:t>
            </a:r>
          </a:p>
          <a:p>
            <a:pPr lvl="1"/>
            <a:r>
              <a:rPr lang="en-US" sz="2000" dirty="0"/>
              <a:t>Identifies &amp; decreases forged insurance claims</a:t>
            </a:r>
          </a:p>
          <a:p>
            <a:r>
              <a:rPr lang="en-US" sz="2000" b="1" dirty="0"/>
              <a:t>Public Safety</a:t>
            </a:r>
            <a:endParaRPr lang="en-US" sz="2000" dirty="0"/>
          </a:p>
          <a:p>
            <a:pPr lvl="1"/>
            <a:r>
              <a:rPr lang="en-US" sz="2000" dirty="0"/>
              <a:t>Inspects crime scene footages for crime motives</a:t>
            </a:r>
          </a:p>
          <a:p>
            <a:pPr lvl="1"/>
            <a:r>
              <a:rPr lang="en-US" sz="2000" dirty="0"/>
              <a:t>Smart boundary controls &amp; untruth detectors </a:t>
            </a:r>
          </a:p>
          <a:p>
            <a:pPr lvl="1"/>
            <a:r>
              <a:rPr lang="en-US" sz="2000" dirty="0"/>
              <a:t>Screening of public places to detect terrorism threats</a:t>
            </a:r>
          </a:p>
          <a:p>
            <a:r>
              <a:rPr lang="en-US" sz="2000" b="1" dirty="0"/>
              <a:t>Education</a:t>
            </a:r>
            <a:endParaRPr lang="en-US" sz="2000" dirty="0"/>
          </a:p>
          <a:p>
            <a:pPr lvl="1"/>
            <a:r>
              <a:rPr lang="en-US" sz="2000" dirty="0"/>
              <a:t>Identifies student’s engagement in virtual learning </a:t>
            </a:r>
          </a:p>
          <a:p>
            <a:pPr lvl="1"/>
            <a:r>
              <a:rPr lang="en-US" sz="2000" dirty="0"/>
              <a:t>Models emotional teaching system</a:t>
            </a:r>
          </a:p>
          <a:p>
            <a:pPr lvl="1"/>
            <a:r>
              <a:rPr lang="en-US" sz="2000" dirty="0"/>
              <a:t>Responses based learners learning track</a:t>
            </a:r>
          </a:p>
          <a:p>
            <a:pPr lvl="1"/>
            <a:r>
              <a:rPr lang="en-US" sz="2000" dirty="0"/>
              <a:t>Observes students’ responsiveness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3276600" cy="487362"/>
          </a:xfrm>
        </p:spPr>
        <p:txBody>
          <a:bodyPr>
            <a:normAutofit/>
          </a:bodyPr>
          <a:lstStyle/>
          <a:p>
            <a:r>
              <a:rPr lang="en-US" sz="1800" dirty="0">
                <a:solidFill>
                  <a:srgbClr val="FFFF00"/>
                </a:solidFill>
              </a:rPr>
              <a:t>continued</a:t>
            </a:r>
            <a:r>
              <a:rPr lang="en-US" sz="1800" dirty="0"/>
              <a:t>...</a:t>
            </a:r>
          </a:p>
        </p:txBody>
      </p:sp>
      <p:sp>
        <p:nvSpPr>
          <p:cNvPr id="3" name="Content Placeholder 2"/>
          <p:cNvSpPr>
            <a:spLocks noGrp="1"/>
          </p:cNvSpPr>
          <p:nvPr>
            <p:ph idx="1"/>
          </p:nvPr>
        </p:nvSpPr>
        <p:spPr>
          <a:xfrm>
            <a:off x="457200" y="533400"/>
            <a:ext cx="8001000" cy="5943600"/>
          </a:xfrm>
        </p:spPr>
        <p:txBody>
          <a:bodyPr>
            <a:noAutofit/>
          </a:bodyPr>
          <a:lstStyle/>
          <a:p>
            <a:r>
              <a:rPr lang="en-US" sz="2000" b="1" dirty="0"/>
              <a:t>Employment</a:t>
            </a:r>
            <a:endParaRPr lang="en-US" sz="2000" dirty="0"/>
          </a:p>
          <a:p>
            <a:pPr lvl="1"/>
            <a:r>
              <a:rPr lang="en-US" sz="2000" dirty="0"/>
              <a:t>Observes attention &amp; mood swings of employees </a:t>
            </a:r>
          </a:p>
          <a:p>
            <a:pPr lvl="1"/>
            <a:r>
              <a:rPr lang="en-US" sz="2000" dirty="0"/>
              <a:t>Assists to decision making</a:t>
            </a:r>
          </a:p>
          <a:p>
            <a:pPr lvl="1"/>
            <a:r>
              <a:rPr lang="en-US" sz="2000" dirty="0"/>
              <a:t>Spots unresponsive applicants in interviews</a:t>
            </a:r>
          </a:p>
          <a:p>
            <a:r>
              <a:rPr lang="en-US" sz="2000" b="1" dirty="0"/>
              <a:t>Medicare</a:t>
            </a:r>
            <a:endParaRPr lang="en-US" sz="2000" dirty="0"/>
          </a:p>
          <a:p>
            <a:pPr lvl="1"/>
            <a:r>
              <a:rPr lang="en-US" sz="2000" dirty="0"/>
              <a:t>Prevents suicides</a:t>
            </a:r>
          </a:p>
          <a:p>
            <a:pPr lvl="1"/>
            <a:r>
              <a:rPr lang="en-US" sz="2000" dirty="0"/>
              <a:t>Patient condition monitoring</a:t>
            </a:r>
          </a:p>
          <a:p>
            <a:pPr lvl="1"/>
            <a:r>
              <a:rPr lang="en-US" sz="2000" dirty="0"/>
              <a:t>Aged people’s depression level identification</a:t>
            </a:r>
          </a:p>
          <a:p>
            <a:pPr lvl="1"/>
            <a:r>
              <a:rPr lang="en-US" sz="2000" dirty="0"/>
              <a:t>Mental disorders prediction &amp; assistance</a:t>
            </a:r>
          </a:p>
          <a:p>
            <a:pPr lvl="1"/>
            <a:r>
              <a:rPr lang="en-US" sz="2000" dirty="0"/>
              <a:t>Identifies neurodegenerative &amp; autism syndromes</a:t>
            </a:r>
          </a:p>
          <a:p>
            <a:r>
              <a:rPr lang="en-US" sz="2000" b="1" dirty="0"/>
              <a:t>Personalized Service Provision</a:t>
            </a:r>
            <a:endParaRPr lang="en-US" sz="2000" dirty="0"/>
          </a:p>
          <a:p>
            <a:pPr lvl="1"/>
            <a:r>
              <a:rPr lang="en-US" sz="2000" dirty="0"/>
              <a:t>Individual reaction prediction in movies, shops &amp; ads </a:t>
            </a:r>
          </a:p>
          <a:p>
            <a:pPr lvl="1"/>
            <a:r>
              <a:rPr lang="en-US" sz="2000" dirty="0"/>
              <a:t>Facial expression tracking for marketing motives </a:t>
            </a:r>
          </a:p>
          <a:p>
            <a:pPr lvl="1"/>
            <a:r>
              <a:rPr lang="en-US" sz="2000" dirty="0"/>
              <a:t>Analyzing customers’ emotions in shopping </a:t>
            </a:r>
          </a:p>
          <a:p>
            <a:pPr lvl="1"/>
            <a:r>
              <a:rPr lang="en-US" sz="2000" dirty="0"/>
              <a:t>Personal recommendations in e-commerce   </a:t>
            </a:r>
          </a:p>
          <a:p>
            <a:pPr lvl="1"/>
            <a:r>
              <a:rPr lang="en-US" sz="2000" dirty="0"/>
              <a:t>Analyzing the state of mind to display personalized messages</a:t>
            </a:r>
          </a:p>
          <a:p>
            <a:endParaRPr lang="en-US" sz="2000" dirty="0"/>
          </a:p>
          <a:p>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9144000" cy="1143000"/>
          </a:xfrm>
        </p:spPr>
        <p:txBody>
          <a:bodyPr>
            <a:noAutofit/>
          </a:bodyPr>
          <a:lstStyle/>
          <a:p>
            <a:pPr algn="ctr"/>
            <a:r>
              <a:rPr lang="en-US" dirty="0">
                <a:solidFill>
                  <a:srgbClr val="FFFF00"/>
                </a:solidFill>
              </a:rPr>
              <a:t>Features For Face Emotion Recognition</a:t>
            </a:r>
            <a:br>
              <a:rPr lang="en-US" dirty="0">
                <a:solidFill>
                  <a:srgbClr val="FFFF00"/>
                </a:solidFill>
              </a:rPr>
            </a:br>
            <a:endParaRPr lang="en-US" dirty="0">
              <a:solidFill>
                <a:srgbClr val="FFFF00"/>
              </a:solidFill>
            </a:endParaRPr>
          </a:p>
        </p:txBody>
      </p:sp>
      <p:sp>
        <p:nvSpPr>
          <p:cNvPr id="3" name="Content Placeholder 2"/>
          <p:cNvSpPr>
            <a:spLocks noGrp="1"/>
          </p:cNvSpPr>
          <p:nvPr>
            <p:ph idx="1"/>
          </p:nvPr>
        </p:nvSpPr>
        <p:spPr>
          <a:xfrm>
            <a:off x="0" y="2362200"/>
            <a:ext cx="9144000" cy="4114800"/>
          </a:xfrm>
        </p:spPr>
        <p:txBody>
          <a:bodyPr>
            <a:normAutofit/>
          </a:bodyPr>
          <a:lstStyle/>
          <a:p>
            <a:pPr>
              <a:buNone/>
            </a:pPr>
            <a:r>
              <a:rPr lang="en-US" sz="2000" dirty="0"/>
              <a:t>     Expressions are identified by the features placed on the human faces.</a:t>
            </a:r>
          </a:p>
          <a:p>
            <a:pPr>
              <a:buNone/>
            </a:pPr>
            <a:r>
              <a:rPr lang="en-US" sz="2000" dirty="0"/>
              <a:t>      As you know that, human faces are featured with some sensible features such as </a:t>
            </a:r>
            <a:r>
              <a:rPr lang="en-US" sz="2000" b="1" dirty="0"/>
              <a:t>eyes, eyebrows, mouth, nose, and so on</a:t>
            </a:r>
            <a:r>
              <a:rPr lang="en-US" sz="2000" dirty="0"/>
              <a:t>. These are the features that are helping the face emotion recognition system to exactly identify the emotion expressed by an individual.</a:t>
            </a:r>
          </a:p>
          <a:p>
            <a:pPr>
              <a:buNone/>
            </a:pP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924800" cy="5638800"/>
          </a:xfrm>
        </p:spPr>
        <p:txBody>
          <a:bodyPr>
            <a:normAutofit/>
          </a:bodyPr>
          <a:lstStyle/>
          <a:p>
            <a:pPr marL="550926" indent="-514350">
              <a:buFont typeface="Wingdings" pitchFamily="2" charset="2"/>
              <a:buChar char="v"/>
            </a:pPr>
            <a:r>
              <a:rPr lang="en-US" sz="2000" b="1" u="sng" dirty="0"/>
              <a:t>Mouth</a:t>
            </a:r>
            <a:endParaRPr lang="en-US" sz="2000" u="sng" dirty="0"/>
          </a:p>
          <a:p>
            <a:pPr>
              <a:buNone/>
            </a:pPr>
            <a:r>
              <a:rPr lang="en-US" sz="2000" dirty="0"/>
              <a:t>     Humans habitually hide other emotions by their fake smiles. This can be identified by an eye’s micro-expression which always shows genuine feelings. They consider some of the positions of the feature to exactly identify the state of feeling as mentioned below, </a:t>
            </a:r>
          </a:p>
          <a:p>
            <a:pPr lvl="2">
              <a:buFont typeface="Wingdings" pitchFamily="2" charset="2"/>
              <a:buChar char="§"/>
            </a:pPr>
            <a:r>
              <a:rPr lang="en-US" sz="2000" dirty="0"/>
              <a:t>Raised mouth’s single side – disgust or dislike</a:t>
            </a:r>
          </a:p>
          <a:p>
            <a:pPr lvl="2">
              <a:buFont typeface="Wingdings" pitchFamily="2" charset="2"/>
              <a:buChar char="§"/>
            </a:pPr>
            <a:r>
              <a:rPr lang="en-US" sz="2000" dirty="0"/>
              <a:t>Downed mouth curves – depressed &amp; unhappiness</a:t>
            </a:r>
          </a:p>
          <a:p>
            <a:pPr lvl="2">
              <a:buFont typeface="Wingdings" pitchFamily="2" charset="2"/>
              <a:buChar char="§"/>
            </a:pPr>
            <a:r>
              <a:rPr lang="en-US" sz="2000" dirty="0"/>
              <a:t>Upturned mouth corners – happy</a:t>
            </a:r>
          </a:p>
          <a:p>
            <a:pPr lvl="2">
              <a:buFont typeface="Wingdings" pitchFamily="2" charset="2"/>
              <a:buChar char="§"/>
            </a:pPr>
            <a:r>
              <a:rPr lang="en-US" sz="2000" dirty="0"/>
              <a:t>Dilated mouth – anxiety &amp; fear</a:t>
            </a:r>
          </a:p>
          <a:p>
            <a:pPr lvl="2">
              <a:buFont typeface="Wingdings" pitchFamily="2" charset="2"/>
              <a:buChar char="§"/>
            </a:pPr>
            <a:r>
              <a:rPr lang="en-US" sz="2000" dirty="0"/>
              <a:t>Plunged </a:t>
            </a:r>
            <a:r>
              <a:rPr lang="en-US" sz="2000" dirty="0" err="1"/>
              <a:t>jawlines</a:t>
            </a:r>
            <a:r>
              <a:rPr lang="en-US" sz="2000" dirty="0"/>
              <a:t> – surprise &amp; wonder</a:t>
            </a:r>
          </a:p>
          <a:p>
            <a:pPr lvl="2">
              <a:buFont typeface="Wingdings" pitchFamily="2" charset="2"/>
              <a:buChar char="§"/>
            </a:pPr>
            <a:r>
              <a:rPr lang="en-US" sz="2000" dirty="0"/>
              <a:t>Casing mouth – concealing feelings</a:t>
            </a:r>
          </a:p>
          <a:p>
            <a:pPr lvl="2">
              <a:buFont typeface="Wingdings" pitchFamily="2" charset="2"/>
              <a:buChar char="§"/>
            </a:pPr>
            <a:r>
              <a:rPr lang="en-US" sz="2000" dirty="0"/>
              <a:t>Biting lips – nervousness</a:t>
            </a:r>
          </a:p>
          <a:p>
            <a:pPr lvl="2">
              <a:buFont typeface="Wingdings" pitchFamily="2" charset="2"/>
              <a:buChar char="§"/>
            </a:pPr>
            <a:r>
              <a:rPr lang="en-US" sz="2000" dirty="0"/>
              <a:t>Tightened lips – dislike &amp; distaste</a:t>
            </a:r>
          </a:p>
          <a:p>
            <a:endParaRPr lang="en-US" sz="2000"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Autofit/>
          </a:bodyPr>
          <a:lstStyle/>
          <a:p>
            <a:pPr marL="493776" indent="-457200">
              <a:buFont typeface="Wingdings" pitchFamily="2" charset="2"/>
              <a:buChar char="v"/>
            </a:pPr>
            <a:r>
              <a:rPr lang="en-US" sz="2000" b="1" u="sng" dirty="0"/>
              <a:t>Eyebrows</a:t>
            </a:r>
          </a:p>
          <a:p>
            <a:pPr>
              <a:buNone/>
            </a:pPr>
            <a:r>
              <a:rPr lang="en-US" sz="2000" dirty="0"/>
              <a:t>      Eyebrows of the human can reveal the personal emotions of the intended person. In addition, they are very important for emotion recognition. The state of eyebrows positions can be considered as mentioned below,</a:t>
            </a:r>
          </a:p>
          <a:p>
            <a:pPr lvl="1">
              <a:buClr>
                <a:srgbClr val="FFFF00"/>
              </a:buClr>
              <a:buFont typeface="Wingdings" pitchFamily="2" charset="2"/>
              <a:buChar char="§"/>
            </a:pPr>
            <a:r>
              <a:rPr lang="en-US" sz="2000" dirty="0"/>
              <a:t>Drained inner bends – sadness </a:t>
            </a:r>
          </a:p>
          <a:p>
            <a:pPr lvl="1">
              <a:buClr>
                <a:srgbClr val="FFFF00"/>
              </a:buClr>
              <a:buFont typeface="Wingdings" pitchFamily="2" charset="2"/>
              <a:buChar char="§"/>
            </a:pPr>
            <a:r>
              <a:rPr lang="en-US" sz="2000" dirty="0"/>
              <a:t>Raised curves – wonder</a:t>
            </a:r>
          </a:p>
          <a:p>
            <a:pPr lvl="1">
              <a:buClr>
                <a:srgbClr val="FFFF00"/>
              </a:buClr>
              <a:buFont typeface="Wingdings" pitchFamily="2" charset="2"/>
              <a:buChar char="§"/>
            </a:pPr>
            <a:r>
              <a:rPr lang="en-US" sz="2000" dirty="0"/>
              <a:t>Joined &amp; dropped curves – panic, anger, trouble</a:t>
            </a:r>
          </a:p>
          <a:p>
            <a:pPr>
              <a:buFont typeface="Wingdings" pitchFamily="2" charset="2"/>
              <a:buChar char="v"/>
            </a:pPr>
            <a:r>
              <a:rPr lang="en-US" sz="2000" b="1" u="sng" dirty="0"/>
              <a:t>Eyes</a:t>
            </a:r>
          </a:p>
          <a:p>
            <a:pPr>
              <a:buNone/>
            </a:pPr>
            <a:r>
              <a:rPr lang="en-US" sz="2000" dirty="0"/>
              <a:t>      Eyes are the illustrating feature of human beings who can see the state of others’ feelings. Further, actions of the eyes can be well thought as,</a:t>
            </a:r>
          </a:p>
          <a:p>
            <a:pPr lvl="1">
              <a:buClr>
                <a:srgbClr val="FFFF00"/>
              </a:buClr>
              <a:buFont typeface="Wingdings" pitchFamily="2" charset="2"/>
              <a:buChar char="§"/>
            </a:pPr>
            <a:r>
              <a:rPr lang="en-US" sz="2000" dirty="0"/>
              <a:t>Strong eyeing – thoughtfulness/hatred </a:t>
            </a:r>
          </a:p>
          <a:p>
            <a:pPr lvl="1">
              <a:buClr>
                <a:srgbClr val="FFFF00"/>
              </a:buClr>
              <a:buFont typeface="Wingdings" pitchFamily="2" charset="2"/>
              <a:buChar char="§"/>
            </a:pPr>
            <a:r>
              <a:rPr lang="en-US" sz="2000" dirty="0"/>
              <a:t>Staring away – worry/diversion</a:t>
            </a:r>
          </a:p>
          <a:p>
            <a:pPr lvl="1">
              <a:buClr>
                <a:srgbClr val="FFFF00"/>
              </a:buClr>
              <a:buFont typeface="Wingdings" pitchFamily="2" charset="2"/>
              <a:buChar char="§"/>
            </a:pPr>
            <a:r>
              <a:rPr lang="en-US" sz="2000" dirty="0"/>
              <a:t>Quick blinks – sorrow / distress</a:t>
            </a:r>
          </a:p>
          <a:p>
            <a:pPr lvl="1">
              <a:buClr>
                <a:srgbClr val="FFFF00"/>
              </a:buClr>
              <a:buFont typeface="Wingdings" pitchFamily="2" charset="2"/>
              <a:buChar char="§"/>
            </a:pPr>
            <a:r>
              <a:rPr lang="en-US" sz="2000" dirty="0"/>
              <a:t>Short blinks – controlling eyes</a:t>
            </a:r>
          </a:p>
          <a:p>
            <a:pPr lvl="1">
              <a:buClr>
                <a:srgbClr val="FFFF00"/>
              </a:buClr>
              <a:buFont typeface="Wingdings" pitchFamily="2" charset="2"/>
              <a:buChar char="§"/>
            </a:pPr>
            <a:r>
              <a:rPr lang="en-US" sz="2000" dirty="0"/>
              <a:t>Opened eyes – excitement / curiosity </a:t>
            </a:r>
          </a:p>
          <a:p>
            <a:pPr lvl="1">
              <a:buClr>
                <a:srgbClr val="FFFF00"/>
              </a:buClr>
              <a:buFont typeface="Wingdings" pitchFamily="2" charset="2"/>
              <a:buChar char="§"/>
            </a:pPr>
            <a:endParaRPr lang="en-US" sz="2000" dirty="0"/>
          </a:p>
          <a:p>
            <a:pPr lvl="1">
              <a:buClr>
                <a:srgbClr val="FFFF00"/>
              </a:buClr>
              <a:buNone/>
            </a:pPr>
            <a:r>
              <a:rPr lang="en-US" sz="2000" dirty="0"/>
              <a:t>   The above listed are the major features that can convey the expressions of humans.</a:t>
            </a:r>
          </a:p>
          <a:p>
            <a:pPr lvl="1">
              <a:buClr>
                <a:srgbClr val="FFFF00"/>
              </a:buClr>
              <a:buNone/>
            </a:pPr>
            <a:endParaRPr lang="en-US" sz="2000" dirty="0"/>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948</TotalTime>
  <Words>1670</Words>
  <Application>Microsoft Office PowerPoint</Application>
  <PresentationFormat>On-screen Show (4:3)</PresentationFormat>
  <Paragraphs>193</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Courier New</vt:lpstr>
      <vt:lpstr>Franklin Gothic Book</vt:lpstr>
      <vt:lpstr>Lucida Handwriting</vt:lpstr>
      <vt:lpstr>Menlo</vt:lpstr>
      <vt:lpstr>Wingdings</vt:lpstr>
      <vt:lpstr>Wingdings 2</vt:lpstr>
      <vt:lpstr>Technic</vt:lpstr>
      <vt:lpstr>PowerPoint Presentation</vt:lpstr>
      <vt:lpstr>CONTENT</vt:lpstr>
      <vt:lpstr>INTRODUCTION</vt:lpstr>
      <vt:lpstr>OBJECTIVE</vt:lpstr>
      <vt:lpstr>APPLICATIONS </vt:lpstr>
      <vt:lpstr>continued...</vt:lpstr>
      <vt:lpstr>Features For Face Emotion Recognition </vt:lpstr>
      <vt:lpstr>PowerPoint Presentation</vt:lpstr>
      <vt:lpstr>PowerPoint Presentation</vt:lpstr>
      <vt:lpstr>SOFTWARE &amp; TOOLS USED</vt:lpstr>
      <vt:lpstr>Steps For Face Emotion Recognition Using MATLAB Software </vt:lpstr>
      <vt:lpstr>How to read an image </vt:lpstr>
      <vt:lpstr>How to display an image </vt:lpstr>
      <vt:lpstr>PowerPoint Presentation</vt:lpstr>
      <vt:lpstr>results....</vt:lpstr>
      <vt:lpstr>CODE FOR TAKING PICS FROM WEBCAM</vt:lpstr>
      <vt:lpstr>LITERATURE REVIEW</vt:lpstr>
      <vt:lpstr>A MATLAB based Face Recognition System using Image Processing and Neural Networks</vt:lpstr>
      <vt:lpstr>PowerPoint Presentation</vt:lpstr>
      <vt:lpstr>PowerPoint Presentation</vt:lpstr>
      <vt:lpstr>PowerPoint Presentation</vt:lpstr>
      <vt:lpstr>PowerPoint Presentation</vt:lpstr>
      <vt:lpstr>Way forward</vt:lpstr>
      <vt:lpstr>Track Face in Realtime</vt:lpstr>
      <vt:lpstr>Some expression Images</vt:lpstr>
      <vt:lpstr>PowerPoint Presentation</vt:lpstr>
      <vt:lpstr>Model Working</vt:lpstr>
      <vt:lpstr>Model Working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PC</dc:creator>
  <cp:lastModifiedBy>Satwik Pal</cp:lastModifiedBy>
  <cp:revision>31</cp:revision>
  <dcterms:created xsi:type="dcterms:W3CDTF">2022-11-09T14:50:50Z</dcterms:created>
  <dcterms:modified xsi:type="dcterms:W3CDTF">2023-05-30T03:55:02Z</dcterms:modified>
</cp:coreProperties>
</file>